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256" r:id="rId2"/>
    <p:sldId id="264" r:id="rId3"/>
    <p:sldId id="295" r:id="rId4"/>
    <p:sldId id="296" r:id="rId5"/>
    <p:sldId id="268" r:id="rId6"/>
    <p:sldId id="265" r:id="rId7"/>
    <p:sldId id="267" r:id="rId8"/>
    <p:sldId id="257" r:id="rId9"/>
    <p:sldId id="263" r:id="rId10"/>
    <p:sldId id="275" r:id="rId11"/>
    <p:sldId id="269" r:id="rId12"/>
    <p:sldId id="270" r:id="rId13"/>
    <p:sldId id="298" r:id="rId14"/>
    <p:sldId id="271" r:id="rId15"/>
    <p:sldId id="276" r:id="rId16"/>
    <p:sldId id="272" r:id="rId17"/>
    <p:sldId id="273" r:id="rId18"/>
    <p:sldId id="274" r:id="rId19"/>
    <p:sldId id="277" r:id="rId20"/>
    <p:sldId id="278" r:id="rId21"/>
    <p:sldId id="279" r:id="rId22"/>
    <p:sldId id="280" r:id="rId23"/>
    <p:sldId id="281" r:id="rId24"/>
    <p:sldId id="282" r:id="rId25"/>
    <p:sldId id="284" r:id="rId26"/>
    <p:sldId id="285" r:id="rId27"/>
    <p:sldId id="286" r:id="rId28"/>
    <p:sldId id="287" r:id="rId29"/>
    <p:sldId id="288" r:id="rId30"/>
    <p:sldId id="289" r:id="rId31"/>
    <p:sldId id="299" r:id="rId32"/>
    <p:sldId id="290" r:id="rId33"/>
    <p:sldId id="291" r:id="rId34"/>
    <p:sldId id="300" r:id="rId35"/>
    <p:sldId id="303" r:id="rId36"/>
    <p:sldId id="304" r:id="rId37"/>
    <p:sldId id="293" r:id="rId38"/>
    <p:sldId id="305" r:id="rId39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5588" autoAdjust="0"/>
  </p:normalViewPr>
  <p:slideViewPr>
    <p:cSldViewPr>
      <p:cViewPr>
        <p:scale>
          <a:sx n="150" d="100"/>
          <a:sy n="150" d="100"/>
        </p:scale>
        <p:origin x="-492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416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23697-FA57-41F7-9784-0ED3310E8611}" type="datetimeFigureOut">
              <a:rPr lang="fr-FR" smtClean="0"/>
              <a:t>26/09/2016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D9288-82E8-441D-A057-71BAD19B34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195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4EA-407F-4C0E-B00C-D5C9770692A0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694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14BF-6753-407D-8E37-A6212F81A3CD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47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364F-E2B7-479D-8311-B729B4145ECC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371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91629"/>
            <a:ext cx="8229600" cy="310299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/>
            </a:lvl1pPr>
            <a:lvl2pPr marL="742950" indent="-285750">
              <a:buFont typeface="Wingdings" panose="05000000000000000000" pitchFamily="2" charset="2"/>
              <a:buChar char="Ø"/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912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7148-DDFF-418F-B8F1-3B93832DD274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453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fr-FR" sz="3600"/>
            </a:lvl1pPr>
          </a:lstStyle>
          <a:p>
            <a:pPr lv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fr-FR" sz="2400" smtClean="0"/>
            </a:lvl1pPr>
            <a:lvl2pPr>
              <a:defRPr lang="fr-FR" sz="2000" smtClean="0"/>
            </a:lvl2pPr>
            <a:lvl3pPr>
              <a:defRPr lang="fr-FR" sz="1600" smtClean="0"/>
            </a:lvl3pPr>
            <a:lvl4pPr>
              <a:defRPr lang="fr-FR" sz="1600" smtClean="0"/>
            </a:lvl4pPr>
            <a:lvl5pPr>
              <a:defRPr lang="fr-FR" sz="1600"/>
            </a:lvl5pPr>
          </a:lstStyle>
          <a:p>
            <a:pPr lvl="0">
              <a:buFont typeface="Wingdings" panose="05000000000000000000" pitchFamily="2" charset="2"/>
              <a:buChar char="§"/>
            </a:pPr>
            <a:r>
              <a:rPr lang="fr-FR" smtClean="0"/>
              <a:t>Modifiez les styles du texte du masque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fr-FR" sz="2400" smtClean="0"/>
            </a:lvl1pPr>
            <a:lvl2pPr>
              <a:defRPr lang="fr-FR" sz="2000" smtClean="0"/>
            </a:lvl2pPr>
            <a:lvl3pPr>
              <a:defRPr lang="fr-FR" sz="1600" smtClean="0"/>
            </a:lvl3pPr>
            <a:lvl4pPr>
              <a:defRPr lang="fr-FR" sz="1600" smtClean="0"/>
            </a:lvl4pPr>
            <a:lvl5pPr>
              <a:defRPr lang="fr-FR" sz="1600"/>
            </a:lvl5pPr>
          </a:lstStyle>
          <a:p>
            <a:pPr lvl="0">
              <a:buFont typeface="Wingdings" panose="05000000000000000000" pitchFamily="2" charset="2"/>
              <a:buChar char="§"/>
            </a:pPr>
            <a:r>
              <a:rPr lang="fr-FR" smtClean="0"/>
              <a:t>Modifiez les styles du texte du masque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5894-A224-40C8-A056-4A328D199317}" type="datetime1">
              <a:rPr lang="fr-FR" smtClean="0"/>
              <a:t>26/09/2016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850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fr-FR" sz="3600" dirty="0"/>
            </a:lvl1pPr>
          </a:lstStyle>
          <a:p>
            <a:pPr lv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fr-FR" sz="2400" dirty="0" smtClean="0"/>
            </a:lvl1pPr>
            <a:lvl2pPr>
              <a:defRPr lang="fr-FR" sz="2000" dirty="0" smtClean="0"/>
            </a:lvl2pPr>
            <a:lvl3pPr>
              <a:defRPr lang="fr-FR" sz="1600" dirty="0" smtClean="0"/>
            </a:lvl3pPr>
            <a:lvl4pPr>
              <a:defRPr lang="fr-FR" sz="1600" dirty="0" smtClean="0"/>
            </a:lvl4pPr>
            <a:lvl5pPr>
              <a:defRPr lang="fr-FR" sz="1600" dirty="0"/>
            </a:lvl5pPr>
          </a:lstStyle>
          <a:p>
            <a:pPr lvl="0">
              <a:buFont typeface="Wingdings" panose="05000000000000000000" pitchFamily="2" charset="2"/>
              <a:buChar char="§"/>
            </a:pPr>
            <a:r>
              <a:rPr lang="fr-FR" dirty="0" smtClean="0"/>
              <a:t>Modifiez les styles du texte du masque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fr-FR" sz="2400" smtClean="0"/>
            </a:lvl1pPr>
            <a:lvl2pPr>
              <a:defRPr lang="fr-FR" sz="2000" smtClean="0"/>
            </a:lvl2pPr>
            <a:lvl3pPr>
              <a:defRPr lang="fr-FR" sz="1600" smtClean="0"/>
            </a:lvl3pPr>
            <a:lvl4pPr>
              <a:defRPr lang="fr-FR" sz="1600" smtClean="0"/>
            </a:lvl4pPr>
            <a:lvl5pPr>
              <a:defRPr lang="fr-FR" sz="1600"/>
            </a:lvl5pPr>
          </a:lstStyle>
          <a:p>
            <a:pPr lvl="0">
              <a:buFont typeface="Wingdings" panose="05000000000000000000" pitchFamily="2" charset="2"/>
              <a:buChar char="§"/>
            </a:pPr>
            <a:r>
              <a:rPr lang="fr-FR" smtClean="0"/>
              <a:t>Modifiez les styles du texte du masque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5028-66C0-458A-A5C6-5A2418C97DA7}" type="datetime1">
              <a:rPr lang="fr-FR" smtClean="0"/>
              <a:t>26/09/2016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267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F1CC-CC8F-4A0F-B596-5A09A977FF85}" type="datetime1">
              <a:rPr lang="fr-FR" smtClean="0"/>
              <a:t>26/09/2016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441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14A7-49F8-4E4A-8E1D-09331461EEF5}" type="datetime1">
              <a:rPr lang="fr-FR" smtClean="0"/>
              <a:t>26/09/2016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928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3A19-E7AE-4B34-9432-ADB1A6A7A515}" type="datetime1">
              <a:rPr lang="fr-FR" smtClean="0"/>
              <a:t>26/09/2016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409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6785-7179-4068-BB5C-266261C9A83F}" type="datetime1">
              <a:rPr lang="fr-FR" smtClean="0"/>
              <a:t>26/09/2016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776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17E83-7AF6-4CF9-AD4A-CE241A703FC9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3D9B4-CD3C-427E-9A0B-D05AEF819F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23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Efficient, verified cryptography in F*</a:t>
            </a:r>
            <a:endParaRPr lang="en-US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noProof="0" dirty="0" smtClean="0"/>
              <a:t>Jean-Karim ZINZINDOHOUE</a:t>
            </a:r>
          </a:p>
          <a:p>
            <a:r>
              <a:rPr lang="en-US" sz="2400" dirty="0" smtClean="0"/>
              <a:t>Joint work w</a:t>
            </a:r>
            <a:r>
              <a:rPr lang="en-US" sz="2400" noProof="0" dirty="0" err="1" smtClean="0"/>
              <a:t>ith</a:t>
            </a:r>
            <a:r>
              <a:rPr lang="en-US" sz="2400" noProof="0" dirty="0" smtClean="0"/>
              <a:t> </a:t>
            </a:r>
            <a:r>
              <a:rPr lang="en-US" sz="2400" noProof="0" dirty="0" err="1" smtClean="0"/>
              <a:t>Karthik</a:t>
            </a:r>
            <a:r>
              <a:rPr lang="en-US" sz="2400" noProof="0" dirty="0" smtClean="0"/>
              <a:t> BHARGAVAN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083918"/>
            <a:ext cx="2146315" cy="91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93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74540"/>
            <a:ext cx="8229600" cy="857250"/>
          </a:xfrm>
        </p:spPr>
        <p:txBody>
          <a:bodyPr/>
          <a:lstStyle/>
          <a:p>
            <a:r>
              <a:rPr lang="en-US" dirty="0" smtClean="0"/>
              <a:t>2.1 – Side channel mitigation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45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channel mitigation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91629"/>
            <a:ext cx="8291264" cy="3102993"/>
          </a:xfrm>
        </p:spPr>
        <p:txBody>
          <a:bodyPr/>
          <a:lstStyle/>
          <a:p>
            <a:r>
              <a:rPr lang="en-US" dirty="0" smtClean="0"/>
              <a:t>Target: low-level code for cryptographic primitives</a:t>
            </a:r>
          </a:p>
          <a:p>
            <a:pPr lvl="1"/>
            <a:r>
              <a:rPr lang="en-US" dirty="0" smtClean="0"/>
              <a:t>Manipulated data-structures:</a:t>
            </a:r>
          </a:p>
          <a:p>
            <a:pPr lvl="2"/>
            <a:r>
              <a:rPr lang="en-US" dirty="0" smtClean="0"/>
              <a:t>« Sensitive data » : integers, buffers of integers</a:t>
            </a:r>
          </a:p>
          <a:p>
            <a:pPr lvl="2"/>
            <a:r>
              <a:rPr lang="en-US" dirty="0" smtClean="0"/>
              <a:t>Public values: integers (counters, lengths, indexes etc.)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Timing attacks: execution must NOT depend on secret values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9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channel mitigation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91629"/>
            <a:ext cx="8291264" cy="3102993"/>
          </a:xfrm>
        </p:spPr>
        <p:txBody>
          <a:bodyPr>
            <a:normAutofit/>
          </a:bodyPr>
          <a:lstStyle/>
          <a:p>
            <a:r>
              <a:rPr lang="en-US" dirty="0" smtClean="0"/>
              <a:t>Idea: encode secret values as an F* abstract type</a:t>
            </a:r>
          </a:p>
          <a:p>
            <a:pPr lvl="1"/>
            <a:r>
              <a:rPr lang="en-US" sz="1700" b="1" dirty="0" smtClean="0">
                <a:latin typeface="Consolas" panose="020B0609020204030204" pitchFamily="49" charset="0"/>
              </a:rPr>
              <a:t>new type </a:t>
            </a:r>
            <a:r>
              <a:rPr lang="en-US" sz="1700" dirty="0" err="1" smtClean="0">
                <a:latin typeface="Consolas" panose="020B0609020204030204" pitchFamily="49" charset="0"/>
              </a:rPr>
              <a:t>sint</a:t>
            </a:r>
            <a:endParaRPr lang="en-US" sz="1700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The ghost function ‘v’ provides mathematical value of an </a:t>
            </a:r>
            <a:r>
              <a:rPr lang="en-US" dirty="0" err="1" smtClean="0"/>
              <a:t>sint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	</a:t>
            </a:r>
            <a:r>
              <a:rPr lang="en-US" sz="1700" b="1" dirty="0" err="1" smtClean="0">
                <a:latin typeface="Consolas" panose="020B0609020204030204" pitchFamily="49" charset="0"/>
              </a:rPr>
              <a:t>val</a:t>
            </a:r>
            <a:r>
              <a:rPr lang="en-US" sz="1700" b="1" dirty="0" smtClean="0">
                <a:latin typeface="Consolas" panose="020B0609020204030204" pitchFamily="49" charset="0"/>
              </a:rPr>
              <a:t> </a:t>
            </a:r>
            <a:r>
              <a:rPr lang="en-US" sz="1700" dirty="0" smtClean="0">
                <a:latin typeface="Consolas" panose="020B0609020204030204" pitchFamily="49" charset="0"/>
              </a:rPr>
              <a:t>v: </a:t>
            </a:r>
            <a:r>
              <a:rPr lang="en-US" sz="1700" dirty="0" err="1" smtClean="0">
                <a:latin typeface="Consolas" panose="020B0609020204030204" pitchFamily="49" charset="0"/>
              </a:rPr>
              <a:t>sint</a:t>
            </a:r>
            <a:r>
              <a:rPr lang="en-US" sz="1700" dirty="0" smtClean="0">
                <a:latin typeface="Consolas" panose="020B0609020204030204" pitchFamily="49" charset="0"/>
              </a:rPr>
              <a:t> -&gt; </a:t>
            </a:r>
            <a:r>
              <a:rPr lang="en-US" sz="1700" b="1" dirty="0" err="1" smtClean="0">
                <a:latin typeface="Consolas" panose="020B0609020204030204" pitchFamily="49" charset="0"/>
              </a:rPr>
              <a:t>GTot</a:t>
            </a:r>
            <a:r>
              <a:rPr lang="en-US" sz="1700" b="1" dirty="0" smtClean="0">
                <a:latin typeface="Consolas" panose="020B0609020204030204" pitchFamily="49" charset="0"/>
              </a:rPr>
              <a:t> </a:t>
            </a:r>
            <a:r>
              <a:rPr lang="en-US" sz="1700" dirty="0" err="1" smtClean="0">
                <a:latin typeface="Consolas" panose="020B0609020204030204" pitchFamily="49" charset="0"/>
              </a:rPr>
              <a:t>int</a:t>
            </a:r>
            <a:endParaRPr lang="en-US" sz="1700" dirty="0" smtClean="0">
              <a:latin typeface="Consolas" panose="020B0609020204030204" pitchFamily="49" charset="0"/>
            </a:endParaRPr>
          </a:p>
          <a:p>
            <a:pPr lvl="2"/>
            <a:r>
              <a:rPr lang="en-US" sz="1300" b="1" dirty="0" err="1" smtClean="0">
                <a:latin typeface="Consolas" panose="020B0609020204030204" pitchFamily="49" charset="0"/>
              </a:rPr>
              <a:t>val</a:t>
            </a:r>
            <a:r>
              <a:rPr lang="en-US" sz="1300" dirty="0" smtClean="0">
                <a:latin typeface="Consolas" panose="020B0609020204030204" pitchFamily="49" charset="0"/>
              </a:rPr>
              <a:t> zero: z:sint{v z = 0}</a:t>
            </a:r>
          </a:p>
          <a:p>
            <a:pPr lvl="1"/>
            <a:r>
              <a:rPr lang="en-US" dirty="0" smtClean="0"/>
              <a:t>The indexed type ‘</a:t>
            </a:r>
            <a:r>
              <a:rPr lang="en-US" dirty="0" err="1" smtClean="0"/>
              <a:t>usint</a:t>
            </a:r>
            <a:r>
              <a:rPr lang="en-US" dirty="0" smtClean="0"/>
              <a:t> n’ encodes unsigned machine integers of n bits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1700" b="1" dirty="0" smtClean="0">
                <a:latin typeface="Consolas" panose="020B0609020204030204" pitchFamily="49" charset="0"/>
              </a:rPr>
              <a:t>type </a:t>
            </a:r>
            <a:r>
              <a:rPr lang="en-US" sz="1700" dirty="0" err="1" smtClean="0">
                <a:latin typeface="Consolas" panose="020B0609020204030204" pitchFamily="49" charset="0"/>
              </a:rPr>
              <a:t>usint</a:t>
            </a:r>
            <a:r>
              <a:rPr lang="en-US" sz="1700" dirty="0" smtClean="0">
                <a:latin typeface="Consolas" panose="020B0609020204030204" pitchFamily="49" charset="0"/>
              </a:rPr>
              <a:t> (</a:t>
            </a:r>
            <a:r>
              <a:rPr lang="en-US" sz="1700" dirty="0" err="1" smtClean="0">
                <a:latin typeface="Consolas" panose="020B0609020204030204" pitchFamily="49" charset="0"/>
              </a:rPr>
              <a:t>n:nat</a:t>
            </a:r>
            <a:r>
              <a:rPr lang="en-US" sz="1700" dirty="0" smtClean="0">
                <a:latin typeface="Consolas" panose="020B0609020204030204" pitchFamily="49" charset="0"/>
              </a:rPr>
              <a:t>) = x:sint{v x &gt;= 0 /\ v x &lt; pow2 n}</a:t>
            </a:r>
          </a:p>
          <a:p>
            <a:pPr marL="457200" lvl="1" indent="0">
              <a:buNone/>
            </a:pPr>
            <a:endParaRPr lang="en-US" sz="1700" dirty="0">
              <a:latin typeface="Consolas" panose="020B0609020204030204" pitchFamily="49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13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channel mitigation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91629"/>
            <a:ext cx="8291264" cy="310299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 computationally relevant functions take an </a:t>
            </a:r>
            <a:r>
              <a:rPr lang="en-US" dirty="0" err="1" smtClean="0"/>
              <a:t>sint</a:t>
            </a:r>
            <a:r>
              <a:rPr lang="en-US" dirty="0" smtClean="0"/>
              <a:t> as input return an </a:t>
            </a:r>
            <a:r>
              <a:rPr lang="en-US" dirty="0" err="1" smtClean="0"/>
              <a:t>sint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Standard arithmetic (‘+’, ‘*’, ‘%’, etc.)</a:t>
            </a:r>
          </a:p>
          <a:p>
            <a:pPr lvl="1"/>
            <a:r>
              <a:rPr lang="en-US" dirty="0" smtClean="0"/>
              <a:t>Bitwise operations (‘&amp;’, ‘^’, ‘&lt;&lt;‘, etc.)</a:t>
            </a:r>
          </a:p>
          <a:p>
            <a:pPr lvl="1"/>
            <a:r>
              <a:rPr lang="en-US" dirty="0" smtClean="0"/>
              <a:t>Cast, </a:t>
            </a:r>
            <a:r>
              <a:rPr lang="en-US" dirty="0" err="1" smtClean="0"/>
              <a:t>of_int</a:t>
            </a:r>
            <a:r>
              <a:rPr lang="en-US" dirty="0" smtClean="0"/>
              <a:t>, </a:t>
            </a:r>
            <a:r>
              <a:rPr lang="en-US" dirty="0" err="1" smtClean="0"/>
              <a:t>of_string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Comparison only via masking</a:t>
            </a:r>
          </a:p>
          <a:p>
            <a:pPr lvl="2"/>
            <a:r>
              <a:rPr lang="en-US" dirty="0" smtClean="0"/>
              <a:t>E.g.: </a:t>
            </a:r>
          </a:p>
          <a:p>
            <a:pPr marL="1371600" lvl="3" indent="0">
              <a:buNone/>
            </a:pPr>
            <a:r>
              <a:rPr lang="en-US" dirty="0" smtClean="0"/>
              <a:t>uint32 </a:t>
            </a:r>
            <a:r>
              <a:rPr lang="en-US" dirty="0" err="1" smtClean="0"/>
              <a:t>gte</a:t>
            </a:r>
            <a:r>
              <a:rPr lang="en-US" dirty="0" smtClean="0"/>
              <a:t>(uint32 a, uint32 b) {</a:t>
            </a:r>
          </a:p>
          <a:p>
            <a:pPr marL="1371600" lvl="3" indent="0">
              <a:buNone/>
            </a:pPr>
            <a:r>
              <a:rPr lang="en-US" dirty="0" smtClean="0"/>
              <a:t>	return (uint32) ~(((int64_t)a – b) &gt;&gt; 63);</a:t>
            </a:r>
          </a:p>
          <a:p>
            <a:pPr marL="1371600" lvl="3" indent="0">
              <a:buNone/>
            </a:pPr>
            <a:r>
              <a:rPr lang="en-US" dirty="0" smtClean="0"/>
              <a:t>}</a:t>
            </a:r>
          </a:p>
          <a:p>
            <a:pPr lvl="2"/>
            <a:endParaRPr lang="en-US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20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channel mitigation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91629"/>
            <a:ext cx="8291264" cy="3102993"/>
          </a:xfrm>
        </p:spPr>
        <p:txBody>
          <a:bodyPr>
            <a:normAutofit/>
          </a:bodyPr>
          <a:lstStyle/>
          <a:p>
            <a:r>
              <a:rPr lang="en-US" dirty="0" smtClean="0"/>
              <a:t>Consequence:</a:t>
            </a:r>
          </a:p>
          <a:p>
            <a:pPr lvl="1"/>
            <a:r>
              <a:rPr lang="en-US" dirty="0" smtClean="0"/>
              <a:t>No going from </a:t>
            </a:r>
            <a:r>
              <a:rPr lang="en-US" sz="1600" dirty="0" err="1" smtClean="0">
                <a:latin typeface="Consolas" panose="020B0609020204030204" pitchFamily="49" charset="0"/>
              </a:rPr>
              <a:t>sint</a:t>
            </a:r>
            <a:r>
              <a:rPr lang="en-US" i="1" dirty="0" smtClean="0"/>
              <a:t> </a:t>
            </a:r>
            <a:r>
              <a:rPr lang="en-US" dirty="0" smtClean="0"/>
              <a:t>to a native F* type</a:t>
            </a:r>
          </a:p>
          <a:p>
            <a:pPr lvl="2"/>
            <a:r>
              <a:rPr lang="en-US" dirty="0" smtClean="0"/>
              <a:t>Unless in the Ghost effect</a:t>
            </a:r>
          </a:p>
          <a:p>
            <a:pPr lvl="1"/>
            <a:r>
              <a:rPr lang="en-US" dirty="0" smtClean="0"/>
              <a:t>Impossible to branch on a comparison of </a:t>
            </a:r>
            <a:r>
              <a:rPr lang="en-US" sz="1600" dirty="0" err="1" smtClean="0">
                <a:latin typeface="Consolas" panose="020B0609020204030204" pitchFamily="49" charset="0"/>
              </a:rPr>
              <a:t>sint</a:t>
            </a:r>
            <a:r>
              <a:rPr lang="en-US" dirty="0" smtClean="0"/>
              <a:t> (either with pattern matching or if-then-else)</a:t>
            </a:r>
          </a:p>
          <a:p>
            <a:pPr lvl="2"/>
            <a:r>
              <a:rPr lang="en-US" dirty="0" smtClean="0"/>
              <a:t>Branching only on public values</a:t>
            </a:r>
          </a:p>
          <a:p>
            <a:pPr lvl="1"/>
            <a:r>
              <a:rPr lang="en-US" dirty="0" smtClean="0"/>
              <a:t>Impossible to use the value of an </a:t>
            </a:r>
            <a:r>
              <a:rPr lang="en-US" sz="1600" dirty="0" err="1" smtClean="0">
                <a:latin typeface="Consolas" panose="020B0609020204030204" pitchFamily="49" charset="0"/>
              </a:rPr>
              <a:t>sint</a:t>
            </a:r>
            <a:r>
              <a:rPr lang="en-US" dirty="0" smtClean="0"/>
              <a:t> to access an array cell</a:t>
            </a:r>
          </a:p>
          <a:p>
            <a:pPr lvl="2"/>
            <a:r>
              <a:rPr lang="en-US" dirty="0" smtClean="0"/>
              <a:t>Impossible to use precomputed tables as input for instance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81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74540"/>
            <a:ext cx="8229600" cy="857250"/>
          </a:xfrm>
        </p:spPr>
        <p:txBody>
          <a:bodyPr/>
          <a:lstStyle/>
          <a:p>
            <a:r>
              <a:rPr lang="en-US" dirty="0" smtClean="0"/>
              <a:t>2.2 – Memory safety and integer overflow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07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safety and integer overflow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sint</a:t>
            </a:r>
            <a:r>
              <a:rPr lang="en-US" dirty="0" smtClean="0"/>
              <a:t> are abstract: all operations are defined in the </a:t>
            </a:r>
            <a:r>
              <a:rPr lang="en-US" dirty="0" err="1" smtClean="0"/>
              <a:t>Sint</a:t>
            </a:r>
            <a:r>
              <a:rPr lang="en-US" dirty="0" smtClean="0"/>
              <a:t> module</a:t>
            </a:r>
          </a:p>
          <a:p>
            <a:r>
              <a:rPr lang="en-US" dirty="0" smtClean="0"/>
              <a:t>One can chose her definition of the addition: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1400" b="1" dirty="0" err="1" smtClean="0">
                <a:latin typeface="Consolas" panose="020B0609020204030204" pitchFamily="49" charset="0"/>
              </a:rPr>
              <a:t>val</a:t>
            </a:r>
            <a:r>
              <a:rPr lang="en-US" sz="1400" dirty="0" smtClean="0">
                <a:latin typeface="Consolas" panose="020B0609020204030204" pitchFamily="49" charset="0"/>
              </a:rPr>
              <a:t> uadd_1: #</a:t>
            </a:r>
            <a:r>
              <a:rPr lang="en-US" sz="1400" dirty="0" err="1" smtClean="0">
                <a:latin typeface="Consolas" panose="020B0609020204030204" pitchFamily="49" charset="0"/>
              </a:rPr>
              <a:t>n:nat</a:t>
            </a:r>
            <a:r>
              <a:rPr lang="en-US" sz="1400" dirty="0" smtClean="0">
                <a:latin typeface="Consolas" panose="020B0609020204030204" pitchFamily="49" charset="0"/>
              </a:rPr>
              <a:t> -&gt; a:usint n -&gt; b:usint n{v a + v b &lt; pow2 n} -&gt; </a:t>
            </a: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</a:rPr>
              <a:t>  		   </a:t>
            </a:r>
            <a:r>
              <a:rPr lang="en-US" sz="1400" b="1" dirty="0" smtClean="0">
                <a:latin typeface="Consolas" panose="020B0609020204030204" pitchFamily="49" charset="0"/>
              </a:rPr>
              <a:t>Tot</a:t>
            </a:r>
            <a:r>
              <a:rPr lang="en-US" sz="1400" dirty="0" smtClean="0">
                <a:latin typeface="Consolas" panose="020B0609020204030204" pitchFamily="49" charset="0"/>
              </a:rPr>
              <a:t> (</a:t>
            </a:r>
            <a:r>
              <a:rPr lang="en-US" sz="1400" dirty="0" err="1" smtClean="0">
                <a:latin typeface="Consolas" panose="020B0609020204030204" pitchFamily="49" charset="0"/>
              </a:rPr>
              <a:t>c:usint</a:t>
            </a:r>
            <a:r>
              <a:rPr lang="en-US" sz="1400" dirty="0" smtClean="0">
                <a:latin typeface="Consolas" panose="020B0609020204030204" pitchFamily="49" charset="0"/>
              </a:rPr>
              <a:t> n{v c = v a + v b})</a:t>
            </a:r>
          </a:p>
          <a:p>
            <a:pPr marL="0" indent="0">
              <a:buNone/>
            </a:pPr>
            <a:endParaRPr lang="en-US" sz="14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</a:rPr>
              <a:t>	</a:t>
            </a:r>
            <a:r>
              <a:rPr lang="en-US" sz="1400" b="1" dirty="0" err="1" smtClean="0">
                <a:latin typeface="Consolas" panose="020B0609020204030204" pitchFamily="49" charset="0"/>
              </a:rPr>
              <a:t>val</a:t>
            </a:r>
            <a:r>
              <a:rPr lang="en-US" sz="1400" dirty="0" smtClean="0">
                <a:latin typeface="Consolas" panose="020B0609020204030204" pitchFamily="49" charset="0"/>
              </a:rPr>
              <a:t> uadd_2: #</a:t>
            </a:r>
            <a:r>
              <a:rPr lang="en-US" sz="1400" dirty="0" err="1" smtClean="0">
                <a:latin typeface="Consolas" panose="020B0609020204030204" pitchFamily="49" charset="0"/>
              </a:rPr>
              <a:t>n:nat</a:t>
            </a:r>
            <a:r>
              <a:rPr lang="en-US" sz="1400" dirty="0" smtClean="0">
                <a:latin typeface="Consolas" panose="020B0609020204030204" pitchFamily="49" charset="0"/>
              </a:rPr>
              <a:t> -&gt; a:usint n -&gt; b:usint n -&gt; </a:t>
            </a: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</a:rPr>
              <a:t>  	 	   </a:t>
            </a:r>
            <a:r>
              <a:rPr lang="en-US" sz="1400" b="1" dirty="0" smtClean="0">
                <a:latin typeface="Consolas" panose="020B0609020204030204" pitchFamily="49" charset="0"/>
              </a:rPr>
              <a:t>Tot</a:t>
            </a:r>
            <a:r>
              <a:rPr lang="en-US" sz="1400" dirty="0" smtClean="0">
                <a:latin typeface="Consolas" panose="020B0609020204030204" pitchFamily="49" charset="0"/>
              </a:rPr>
              <a:t> (</a:t>
            </a:r>
            <a:r>
              <a:rPr lang="en-US" sz="1400" dirty="0" err="1" smtClean="0">
                <a:latin typeface="Consolas" panose="020B0609020204030204" pitchFamily="49" charset="0"/>
              </a:rPr>
              <a:t>c:usint</a:t>
            </a:r>
            <a:r>
              <a:rPr lang="en-US" sz="1400" dirty="0" smtClean="0">
                <a:latin typeface="Consolas" panose="020B0609020204030204" pitchFamily="49" charset="0"/>
              </a:rPr>
              <a:t> n{v c = (v a + v b) % (pow2 n)})</a:t>
            </a:r>
          </a:p>
          <a:p>
            <a:pPr marL="0" indent="0">
              <a:buNone/>
            </a:pPr>
            <a:endParaRPr lang="en-US" sz="14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</a:rPr>
              <a:t>	</a:t>
            </a:r>
            <a:r>
              <a:rPr lang="en-US" sz="1400" b="1" dirty="0" err="1" smtClean="0">
                <a:latin typeface="Consolas" panose="020B0609020204030204" pitchFamily="49" charset="0"/>
              </a:rPr>
              <a:t>val</a:t>
            </a:r>
            <a:r>
              <a:rPr lang="en-US" sz="1400" dirty="0" smtClean="0">
                <a:latin typeface="Consolas" panose="020B0609020204030204" pitchFamily="49" charset="0"/>
              </a:rPr>
              <a:t> uadd_3: #</a:t>
            </a:r>
            <a:r>
              <a:rPr lang="en-US" sz="1400" dirty="0" err="1" smtClean="0">
                <a:latin typeface="Consolas" panose="020B0609020204030204" pitchFamily="49" charset="0"/>
              </a:rPr>
              <a:t>n:nat</a:t>
            </a:r>
            <a:r>
              <a:rPr lang="en-US" sz="1400" dirty="0" smtClean="0">
                <a:latin typeface="Consolas" panose="020B0609020204030204" pitchFamily="49" charset="0"/>
              </a:rPr>
              <a:t> -&gt; a:usint n -&gt; b:usint n -&gt; </a:t>
            </a: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</a:rPr>
              <a:t>  		   </a:t>
            </a:r>
            <a:r>
              <a:rPr lang="en-US" sz="1400" b="1" dirty="0" smtClean="0">
                <a:latin typeface="Consolas" panose="020B0609020204030204" pitchFamily="49" charset="0"/>
              </a:rPr>
              <a:t>Tot</a:t>
            </a:r>
            <a:r>
              <a:rPr lang="en-US" sz="1400" dirty="0" smtClean="0">
                <a:latin typeface="Consolas" panose="020B0609020204030204" pitchFamily="49" charset="0"/>
              </a:rPr>
              <a:t> (</a:t>
            </a:r>
            <a:r>
              <a:rPr lang="en-US" sz="1400" dirty="0" err="1" smtClean="0">
                <a:latin typeface="Consolas" panose="020B0609020204030204" pitchFamily="49" charset="0"/>
              </a:rPr>
              <a:t>c:usint</a:t>
            </a:r>
            <a:r>
              <a:rPr lang="en-US" sz="1400" dirty="0" smtClean="0">
                <a:latin typeface="Consolas" panose="020B0609020204030204" pitchFamily="49" charset="0"/>
              </a:rPr>
              <a:t> n{v a + v b &lt; pow2 n </a:t>
            </a:r>
            <a:r>
              <a:rPr lang="en-US" sz="1400" dirty="0" smtClean="0">
                <a:latin typeface="Consolas" panose="020B0609020204030204" pitchFamily="49" charset="0"/>
                <a:sym typeface="Wingdings" panose="05000000000000000000" pitchFamily="2" charset="2"/>
              </a:rPr>
              <a:t>==&gt; </a:t>
            </a:r>
            <a:r>
              <a:rPr lang="en-US" sz="1400" dirty="0" smtClean="0">
                <a:latin typeface="Consolas" panose="020B0609020204030204" pitchFamily="49" charset="0"/>
              </a:rPr>
              <a:t>v c = v a + v b})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35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259632" y="2355726"/>
            <a:ext cx="7128792" cy="6480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safety and integer overflow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sint</a:t>
            </a:r>
            <a:r>
              <a:rPr lang="en-US" dirty="0" smtClean="0"/>
              <a:t> are abstract: all operations are defined in the </a:t>
            </a:r>
            <a:r>
              <a:rPr lang="en-US" dirty="0" err="1" smtClean="0"/>
              <a:t>Sint</a:t>
            </a:r>
            <a:r>
              <a:rPr lang="en-US" dirty="0" smtClean="0"/>
              <a:t> module</a:t>
            </a:r>
          </a:p>
          <a:p>
            <a:r>
              <a:rPr lang="en-US" dirty="0" smtClean="0"/>
              <a:t>One can chose her definition of the addition: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1400" b="1" dirty="0" err="1" smtClean="0">
                <a:latin typeface="Consolas" panose="020B0609020204030204" pitchFamily="49" charset="0"/>
              </a:rPr>
              <a:t>val</a:t>
            </a:r>
            <a:r>
              <a:rPr lang="en-US" sz="1400" dirty="0" smtClean="0">
                <a:latin typeface="Consolas" panose="020B0609020204030204" pitchFamily="49" charset="0"/>
              </a:rPr>
              <a:t> uadd_1: #</a:t>
            </a:r>
            <a:r>
              <a:rPr lang="en-US" sz="1400" dirty="0" err="1" smtClean="0">
                <a:latin typeface="Consolas" panose="020B0609020204030204" pitchFamily="49" charset="0"/>
              </a:rPr>
              <a:t>n:nat</a:t>
            </a:r>
            <a:r>
              <a:rPr lang="en-US" sz="1400" dirty="0" smtClean="0">
                <a:latin typeface="Consolas" panose="020B0609020204030204" pitchFamily="49" charset="0"/>
              </a:rPr>
              <a:t> -&gt; a:usint n -&gt; b:usint n{v a + v b &lt; pow2 n} -&gt; </a:t>
            </a: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</a:rPr>
              <a:t>  		   </a:t>
            </a:r>
            <a:r>
              <a:rPr lang="en-US" sz="1400" b="1" dirty="0" smtClean="0">
                <a:latin typeface="Consolas" panose="020B0609020204030204" pitchFamily="49" charset="0"/>
              </a:rPr>
              <a:t>Tot</a:t>
            </a:r>
            <a:r>
              <a:rPr lang="en-US" sz="1400" dirty="0" smtClean="0">
                <a:latin typeface="Consolas" panose="020B0609020204030204" pitchFamily="49" charset="0"/>
              </a:rPr>
              <a:t> (</a:t>
            </a:r>
            <a:r>
              <a:rPr lang="en-US" sz="1400" dirty="0" err="1" smtClean="0">
                <a:latin typeface="Consolas" panose="020B0609020204030204" pitchFamily="49" charset="0"/>
              </a:rPr>
              <a:t>c:usint</a:t>
            </a:r>
            <a:r>
              <a:rPr lang="en-US" sz="1400" dirty="0" smtClean="0">
                <a:latin typeface="Consolas" panose="020B0609020204030204" pitchFamily="49" charset="0"/>
              </a:rPr>
              <a:t> n{v c = v a + v b})</a:t>
            </a:r>
          </a:p>
          <a:p>
            <a:pPr marL="0" indent="0">
              <a:buNone/>
            </a:pPr>
            <a:endParaRPr lang="en-US" sz="14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</a:rPr>
              <a:t>	</a:t>
            </a:r>
            <a:r>
              <a:rPr lang="en-US" sz="1400" b="1" dirty="0" err="1" smtClean="0">
                <a:latin typeface="Consolas" panose="020B0609020204030204" pitchFamily="49" charset="0"/>
              </a:rPr>
              <a:t>val</a:t>
            </a:r>
            <a:r>
              <a:rPr lang="en-US" sz="1400" dirty="0" smtClean="0">
                <a:latin typeface="Consolas" panose="020B0609020204030204" pitchFamily="49" charset="0"/>
              </a:rPr>
              <a:t> uadd_2: #</a:t>
            </a:r>
            <a:r>
              <a:rPr lang="en-US" sz="1400" dirty="0" err="1" smtClean="0">
                <a:latin typeface="Consolas" panose="020B0609020204030204" pitchFamily="49" charset="0"/>
              </a:rPr>
              <a:t>n:nat</a:t>
            </a:r>
            <a:r>
              <a:rPr lang="en-US" sz="1400" dirty="0" smtClean="0">
                <a:latin typeface="Consolas" panose="020B0609020204030204" pitchFamily="49" charset="0"/>
              </a:rPr>
              <a:t> -&gt; a:usint n -&gt; b:usint n -&gt; </a:t>
            </a: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</a:rPr>
              <a:t>  	 	   </a:t>
            </a:r>
            <a:r>
              <a:rPr lang="en-US" sz="1400" b="1" dirty="0" smtClean="0">
                <a:latin typeface="Consolas" panose="020B0609020204030204" pitchFamily="49" charset="0"/>
              </a:rPr>
              <a:t>Tot</a:t>
            </a:r>
            <a:r>
              <a:rPr lang="en-US" sz="1400" dirty="0" smtClean="0">
                <a:latin typeface="Consolas" panose="020B0609020204030204" pitchFamily="49" charset="0"/>
              </a:rPr>
              <a:t> (</a:t>
            </a:r>
            <a:r>
              <a:rPr lang="en-US" sz="1400" dirty="0" err="1" smtClean="0">
                <a:latin typeface="Consolas" panose="020B0609020204030204" pitchFamily="49" charset="0"/>
              </a:rPr>
              <a:t>c:usint</a:t>
            </a:r>
            <a:r>
              <a:rPr lang="en-US" sz="1400" dirty="0" smtClean="0">
                <a:latin typeface="Consolas" panose="020B0609020204030204" pitchFamily="49" charset="0"/>
              </a:rPr>
              <a:t> n{v c = (v a + v b) % (pow2 n)})</a:t>
            </a:r>
          </a:p>
          <a:p>
            <a:pPr marL="0" indent="0">
              <a:buNone/>
            </a:pPr>
            <a:endParaRPr lang="en-US" sz="14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</a:rPr>
              <a:t>	</a:t>
            </a:r>
            <a:r>
              <a:rPr lang="en-US" sz="1400" b="1" dirty="0" err="1" smtClean="0">
                <a:latin typeface="Consolas" panose="020B0609020204030204" pitchFamily="49" charset="0"/>
              </a:rPr>
              <a:t>val</a:t>
            </a:r>
            <a:r>
              <a:rPr lang="en-US" sz="1400" dirty="0" smtClean="0">
                <a:latin typeface="Consolas" panose="020B0609020204030204" pitchFamily="49" charset="0"/>
              </a:rPr>
              <a:t> uadd_3: #</a:t>
            </a:r>
            <a:r>
              <a:rPr lang="en-US" sz="1400" dirty="0" err="1" smtClean="0">
                <a:latin typeface="Consolas" panose="020B0609020204030204" pitchFamily="49" charset="0"/>
              </a:rPr>
              <a:t>n:nat</a:t>
            </a:r>
            <a:r>
              <a:rPr lang="en-US" sz="1400" dirty="0" smtClean="0">
                <a:latin typeface="Consolas" panose="020B0609020204030204" pitchFamily="49" charset="0"/>
              </a:rPr>
              <a:t> -&gt; a:usint n -&gt; b:usint n -&gt; </a:t>
            </a: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</a:rPr>
              <a:t>  		   </a:t>
            </a:r>
            <a:r>
              <a:rPr lang="en-US" sz="1400" b="1" dirty="0" smtClean="0">
                <a:latin typeface="Consolas" panose="020B0609020204030204" pitchFamily="49" charset="0"/>
              </a:rPr>
              <a:t>Tot</a:t>
            </a:r>
            <a:r>
              <a:rPr lang="en-US" sz="1400" dirty="0" smtClean="0">
                <a:latin typeface="Consolas" panose="020B0609020204030204" pitchFamily="49" charset="0"/>
              </a:rPr>
              <a:t> (</a:t>
            </a:r>
            <a:r>
              <a:rPr lang="en-US" sz="1400" dirty="0" err="1" smtClean="0">
                <a:latin typeface="Consolas" panose="020B0609020204030204" pitchFamily="49" charset="0"/>
              </a:rPr>
              <a:t>c:usint</a:t>
            </a:r>
            <a:r>
              <a:rPr lang="en-US" sz="1400" dirty="0" smtClean="0">
                <a:latin typeface="Consolas" panose="020B0609020204030204" pitchFamily="49" charset="0"/>
              </a:rPr>
              <a:t> n{v a + v b &lt; pow2 n </a:t>
            </a:r>
            <a:r>
              <a:rPr lang="en-US" sz="1400" dirty="0" smtClean="0">
                <a:latin typeface="Consolas" panose="020B0609020204030204" pitchFamily="49" charset="0"/>
                <a:sym typeface="Wingdings" panose="05000000000000000000" pitchFamily="2" charset="2"/>
              </a:rPr>
              <a:t>==&gt; </a:t>
            </a:r>
            <a:r>
              <a:rPr lang="en-US" sz="1400" dirty="0" smtClean="0">
                <a:latin typeface="Consolas" panose="020B0609020204030204" pitchFamily="49" charset="0"/>
              </a:rPr>
              <a:t>v c = v a + v b})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17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19012278">
            <a:off x="7163061" y="2469899"/>
            <a:ext cx="1986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/>
              <a:t>The </a:t>
            </a:r>
            <a:r>
              <a:rPr lang="fr-FR" b="1" dirty="0" err="1" smtClean="0"/>
              <a:t>programmer’s</a:t>
            </a:r>
            <a:r>
              <a:rPr lang="fr-FR" b="1" dirty="0" smtClean="0"/>
              <a:t> </a:t>
            </a:r>
          </a:p>
          <a:p>
            <a:pPr algn="ctr"/>
            <a:r>
              <a:rPr lang="fr-FR" b="1" dirty="0" err="1" smtClean="0"/>
              <a:t>choice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579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safety and integer overflow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91629"/>
            <a:ext cx="8651304" cy="3102993"/>
          </a:xfrm>
        </p:spPr>
        <p:txBody>
          <a:bodyPr>
            <a:normAutofit/>
          </a:bodyPr>
          <a:lstStyle/>
          <a:p>
            <a:r>
              <a:rPr lang="en-US" dirty="0" err="1" smtClean="0"/>
              <a:t>Sint</a:t>
            </a:r>
            <a:r>
              <a:rPr lang="en-US" dirty="0" smtClean="0"/>
              <a:t> module: overflow prevention</a:t>
            </a:r>
          </a:p>
          <a:p>
            <a:r>
              <a:rPr lang="en-US" dirty="0" err="1" smtClean="0"/>
              <a:t>FStar.Array</a:t>
            </a:r>
            <a:r>
              <a:rPr lang="en-US" dirty="0" smtClean="0"/>
              <a:t>: forbids array accesses out-of-bounds</a:t>
            </a:r>
          </a:p>
          <a:p>
            <a:pPr lvl="1"/>
            <a:r>
              <a:rPr lang="en-US" dirty="0" smtClean="0"/>
              <a:t>E.g.: </a:t>
            </a:r>
            <a:r>
              <a:rPr lang="en-US" dirty="0" err="1" smtClean="0"/>
              <a:t>stateful</a:t>
            </a:r>
            <a:r>
              <a:rPr lang="en-US" dirty="0" smtClean="0"/>
              <a:t> array access </a:t>
            </a:r>
          </a:p>
          <a:p>
            <a:pPr marL="457200" lvl="1" indent="0">
              <a:buNone/>
            </a:pPr>
            <a:r>
              <a:rPr lang="en-US" sz="1400" u="sng" dirty="0" err="1" smtClean="0"/>
              <a:t>FStar.Seq</a:t>
            </a:r>
            <a:r>
              <a:rPr lang="en-US" sz="1400" u="sng" dirty="0" smtClean="0"/>
              <a:t>:</a:t>
            </a:r>
          </a:p>
          <a:p>
            <a:pPr marL="457200" lvl="1" indent="0">
              <a:buNone/>
            </a:pPr>
            <a:r>
              <a:rPr lang="en-US" sz="1400" b="1" dirty="0" smtClean="0">
                <a:latin typeface="Consolas" panose="020B0609020204030204" pitchFamily="49" charset="0"/>
              </a:rPr>
              <a:t>abstract </a:t>
            </a:r>
            <a:r>
              <a:rPr lang="en-US" sz="1400" b="1" dirty="0" err="1" smtClean="0">
                <a:latin typeface="Consolas" panose="020B0609020204030204" pitchFamily="49" charset="0"/>
              </a:rPr>
              <a:t>val</a:t>
            </a:r>
            <a:r>
              <a:rPr lang="en-US" sz="1400" b="1" dirty="0" smtClean="0"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</a:rPr>
              <a:t>index: #</a:t>
            </a:r>
            <a:r>
              <a:rPr lang="en-US" sz="1400" dirty="0" err="1" smtClean="0">
                <a:latin typeface="Consolas" panose="020B0609020204030204" pitchFamily="49" charset="0"/>
              </a:rPr>
              <a:t>a:Type</a:t>
            </a:r>
            <a:r>
              <a:rPr lang="en-US" sz="1400" dirty="0" smtClean="0">
                <a:latin typeface="Consolas" panose="020B0609020204030204" pitchFamily="49" charset="0"/>
              </a:rPr>
              <a:t> -&gt; s:seq a -&gt; i:nat{i &lt; length s} -&gt; Tot a</a:t>
            </a:r>
          </a:p>
          <a:p>
            <a:pPr marL="457200" lvl="1" indent="0">
              <a:buNone/>
            </a:pPr>
            <a:r>
              <a:rPr lang="en-US" sz="1400" u="sng" dirty="0" err="1" smtClean="0"/>
              <a:t>FStar.Array</a:t>
            </a:r>
            <a:r>
              <a:rPr lang="en-US" sz="1400" u="sng" dirty="0" smtClean="0"/>
              <a:t>:</a:t>
            </a: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</a:rPr>
              <a:t>     </a:t>
            </a:r>
            <a:r>
              <a:rPr lang="en-US" sz="1400" b="1" dirty="0" smtClean="0">
                <a:latin typeface="Consolas" panose="020B0609020204030204" pitchFamily="49" charset="0"/>
              </a:rPr>
              <a:t>assume</a:t>
            </a:r>
            <a:r>
              <a:rPr lang="en-US" sz="1400" dirty="0" smtClean="0">
                <a:latin typeface="Consolas" panose="020B0609020204030204" pitchFamily="49" charset="0"/>
              </a:rPr>
              <a:t> </a:t>
            </a:r>
            <a:r>
              <a:rPr lang="en-US" sz="1400" b="1" dirty="0" err="1" smtClean="0">
                <a:latin typeface="Consolas" panose="020B0609020204030204" pitchFamily="49" charset="0"/>
              </a:rPr>
              <a:t>val</a:t>
            </a:r>
            <a:r>
              <a:rPr lang="en-US" sz="1400" dirty="0" smtClean="0">
                <a:latin typeface="Consolas" panose="020B0609020204030204" pitchFamily="49" charset="0"/>
              </a:rPr>
              <a:t> index : #</a:t>
            </a:r>
            <a:r>
              <a:rPr lang="en-US" sz="1400" dirty="0" err="1" smtClean="0">
                <a:latin typeface="Consolas" panose="020B0609020204030204" pitchFamily="49" charset="0"/>
              </a:rPr>
              <a:t>a:Type</a:t>
            </a:r>
            <a:r>
              <a:rPr lang="en-US" sz="1400" dirty="0" smtClean="0">
                <a:latin typeface="Consolas" panose="020B0609020204030204" pitchFamily="49" charset="0"/>
              </a:rPr>
              <a:t> -&gt; x:array a -&gt; n:nat -&gt; </a:t>
            </a:r>
            <a:r>
              <a:rPr lang="en-US" sz="1400" b="1" dirty="0" smtClean="0">
                <a:latin typeface="Consolas" panose="020B0609020204030204" pitchFamily="49" charset="0"/>
              </a:rPr>
              <a:t>ST</a:t>
            </a:r>
            <a:r>
              <a:rPr lang="en-US" sz="1400" dirty="0" smtClean="0">
                <a:latin typeface="Consolas" panose="020B0609020204030204" pitchFamily="49" charset="0"/>
              </a:rPr>
              <a:t> a</a:t>
            </a: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</a:rPr>
              <a:t>  		(</a:t>
            </a:r>
            <a:r>
              <a:rPr lang="en-US" sz="1400" b="1" dirty="0" smtClean="0">
                <a:latin typeface="Consolas" panose="020B0609020204030204" pitchFamily="49" charset="0"/>
              </a:rPr>
              <a:t>requires</a:t>
            </a:r>
            <a:r>
              <a:rPr lang="en-US" sz="1400" dirty="0" smtClean="0">
                <a:latin typeface="Consolas" panose="020B0609020204030204" pitchFamily="49" charset="0"/>
              </a:rPr>
              <a:t> (fun h -&gt; contains h x /\ n &lt; </a:t>
            </a:r>
            <a:r>
              <a:rPr lang="en-US" sz="1400" dirty="0" err="1" smtClean="0">
                <a:latin typeface="Consolas" panose="020B0609020204030204" pitchFamily="49" charset="0"/>
              </a:rPr>
              <a:t>Seq.length</a:t>
            </a:r>
            <a:r>
              <a:rPr lang="en-US" sz="1400" dirty="0" smtClean="0">
                <a:latin typeface="Consolas" panose="020B0609020204030204" pitchFamily="49" charset="0"/>
              </a:rPr>
              <a:t> (</a:t>
            </a:r>
            <a:r>
              <a:rPr lang="en-US" sz="1400" dirty="0" err="1" smtClean="0">
                <a:latin typeface="Consolas" panose="020B0609020204030204" pitchFamily="49" charset="0"/>
              </a:rPr>
              <a:t>sel</a:t>
            </a:r>
            <a:r>
              <a:rPr lang="en-US" sz="1400" dirty="0" smtClean="0">
                <a:latin typeface="Consolas" panose="020B0609020204030204" pitchFamily="49" charset="0"/>
              </a:rPr>
              <a:t> h x)))</a:t>
            </a: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</a:rPr>
              <a:t>  		(</a:t>
            </a:r>
            <a:r>
              <a:rPr lang="en-US" sz="1400" b="1" dirty="0" smtClean="0">
                <a:latin typeface="Consolas" panose="020B0609020204030204" pitchFamily="49" charset="0"/>
              </a:rPr>
              <a:t>ensures</a:t>
            </a:r>
            <a:r>
              <a:rPr lang="en-US" sz="1400" dirty="0" smtClean="0">
                <a:latin typeface="Consolas" panose="020B0609020204030204" pitchFamily="49" charset="0"/>
              </a:rPr>
              <a:t>  (fun h0 v h1 -&gt; (n &lt; </a:t>
            </a:r>
            <a:r>
              <a:rPr lang="en-US" sz="1400" dirty="0" err="1" smtClean="0">
                <a:latin typeface="Consolas" panose="020B0609020204030204" pitchFamily="49" charset="0"/>
              </a:rPr>
              <a:t>Seq.length</a:t>
            </a:r>
            <a:r>
              <a:rPr lang="en-US" sz="1400" dirty="0" smtClean="0">
                <a:latin typeface="Consolas" panose="020B0609020204030204" pitchFamily="49" charset="0"/>
              </a:rPr>
              <a:t> (</a:t>
            </a:r>
            <a:r>
              <a:rPr lang="en-US" sz="1400" dirty="0" err="1" smtClean="0">
                <a:latin typeface="Consolas" panose="020B0609020204030204" pitchFamily="49" charset="0"/>
              </a:rPr>
              <a:t>sel</a:t>
            </a:r>
            <a:r>
              <a:rPr lang="en-US" sz="1400" dirty="0" smtClean="0">
                <a:latin typeface="Consolas" panose="020B0609020204030204" pitchFamily="49" charset="0"/>
              </a:rPr>
              <a:t> h0 x)</a:t>
            </a: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</a:rPr>
              <a:t>                   	         	        /\ h0==h1 /\ v=</a:t>
            </a:r>
            <a:r>
              <a:rPr lang="en-US" sz="1400" dirty="0" err="1" smtClean="0">
                <a:latin typeface="Consolas" panose="020B0609020204030204" pitchFamily="49" charset="0"/>
              </a:rPr>
              <a:t>Seq.index</a:t>
            </a:r>
            <a:r>
              <a:rPr lang="en-US" sz="1400" dirty="0" smtClean="0">
                <a:latin typeface="Consolas" panose="020B0609020204030204" pitchFamily="49" charset="0"/>
              </a:rPr>
              <a:t> (</a:t>
            </a:r>
            <a:r>
              <a:rPr lang="en-US" sz="1400" dirty="0" err="1" smtClean="0">
                <a:latin typeface="Consolas" panose="020B0609020204030204" pitchFamily="49" charset="0"/>
              </a:rPr>
              <a:t>sel</a:t>
            </a:r>
            <a:r>
              <a:rPr lang="en-US" sz="1400" dirty="0" smtClean="0">
                <a:latin typeface="Consolas" panose="020B0609020204030204" pitchFamily="49" charset="0"/>
              </a:rPr>
              <a:t> h0 x) n)))</a:t>
            </a:r>
          </a:p>
          <a:p>
            <a:pPr marL="0" indent="0">
              <a:buNone/>
            </a:pP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98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74540"/>
            <a:ext cx="8229600" cy="857250"/>
          </a:xfrm>
        </p:spPr>
        <p:txBody>
          <a:bodyPr/>
          <a:lstStyle/>
          <a:p>
            <a:r>
              <a:rPr lang="en-US" dirty="0" smtClean="0"/>
              <a:t>2.3 – Functional correctness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07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74540"/>
            <a:ext cx="8229600" cy="857250"/>
          </a:xfrm>
        </p:spPr>
        <p:txBody>
          <a:bodyPr/>
          <a:lstStyle/>
          <a:p>
            <a:r>
              <a:rPr lang="en-US" dirty="0" smtClean="0"/>
              <a:t>1 - Context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1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</a:t>
            </a:r>
            <a:r>
              <a:rPr lang="en-US" dirty="0" err="1" smtClean="0"/>
              <a:t>Bignums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ECC uses large prime fields (e.g.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𝑐𝑢𝑟𝑣𝑒</m:t>
                        </m:r>
                        <m:r>
                          <a:rPr lang="en-US" b="0" i="1" smtClean="0">
                            <a:latin typeface="Cambria Math"/>
                          </a:rPr>
                          <m:t>25519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255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−19, 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𝑐𝑢𝑟𝑣𝑒</m:t>
                        </m:r>
                        <m:r>
                          <a:rPr lang="en-US" b="0" i="1" smtClean="0">
                            <a:latin typeface="Cambria Math"/>
                          </a:rPr>
                          <m:t>448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448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224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On usual platforms (32/64bits), </a:t>
                </a:r>
                <a:r>
                  <a:rPr lang="en-US" dirty="0" err="1" smtClean="0"/>
                  <a:t>Bignums</a:t>
                </a:r>
                <a:r>
                  <a:rPr lang="en-US" dirty="0" smtClean="0"/>
                  <a:t> are represented in arrays of machine integers</a:t>
                </a:r>
              </a:p>
              <a:p>
                <a:r>
                  <a:rPr lang="en-US" dirty="0" smtClean="0"/>
                  <a:t>Two approaches:</a:t>
                </a:r>
              </a:p>
              <a:p>
                <a:pPr lvl="1"/>
                <a:r>
                  <a:rPr lang="en-US" dirty="0" smtClean="0"/>
                  <a:t>« Packed » representation, for generic use, not constant-time</a:t>
                </a:r>
              </a:p>
              <a:p>
                <a:pPr lvl="1"/>
                <a:r>
                  <a:rPr lang="en-US" dirty="0" smtClean="0"/>
                  <a:t>« Unpacked » representation, specialized, may be constant-time</a:t>
                </a:r>
                <a:endParaRPr lang="en-US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62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unpacked representation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keep space left in each « limb » to avoid systematic overflow checks and carries.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21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51315"/>
              </p:ext>
            </p:extLst>
          </p:nvPr>
        </p:nvGraphicFramePr>
        <p:xfrm>
          <a:off x="827584" y="264375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Connecteur droit avec flèche 8"/>
          <p:cNvCxnSpPr/>
          <p:nvPr/>
        </p:nvCxnSpPr>
        <p:spPr>
          <a:xfrm>
            <a:off x="827584" y="3075806"/>
            <a:ext cx="151216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249154" y="3049711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64 bits</a:t>
            </a:r>
            <a:endParaRPr lang="en-US" dirty="0"/>
          </a:p>
        </p:txBody>
      </p:sp>
      <p:sp>
        <p:nvSpPr>
          <p:cNvPr id="12" name="ZoneTexte 11"/>
          <p:cNvSpPr txBox="1"/>
          <p:nvPr/>
        </p:nvSpPr>
        <p:spPr>
          <a:xfrm>
            <a:off x="2699792" y="2283718"/>
            <a:ext cx="568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err="1" smtClean="0"/>
              <a:t>Packed</a:t>
            </a:r>
            <a:r>
              <a:rPr lang="fr-FR" u="sng" dirty="0" smtClean="0"/>
              <a:t> </a:t>
            </a:r>
            <a:r>
              <a:rPr lang="fr-FR" u="sng" dirty="0" err="1" smtClean="0"/>
              <a:t>representation</a:t>
            </a:r>
            <a:r>
              <a:rPr lang="fr-FR" u="sng" dirty="0" smtClean="0"/>
              <a:t> (curve25519 </a:t>
            </a:r>
            <a:r>
              <a:rPr lang="fr-FR" u="sng" dirty="0" err="1" smtClean="0"/>
              <a:t>example</a:t>
            </a:r>
            <a:r>
              <a:rPr lang="fr-FR" u="sng" dirty="0" smtClean="0"/>
              <a:t>):</a:t>
            </a:r>
            <a:endParaRPr lang="en-US" u="sng" dirty="0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707790"/>
              </p:ext>
            </p:extLst>
          </p:nvPr>
        </p:nvGraphicFramePr>
        <p:xfrm>
          <a:off x="827582" y="3579862"/>
          <a:ext cx="76081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8"/>
                <a:gridCol w="297496"/>
                <a:gridCol w="1214672"/>
                <a:gridCol w="306962"/>
                <a:gridCol w="1205206"/>
                <a:gridCol w="316428"/>
                <a:gridCol w="1195740"/>
                <a:gridCol w="325894"/>
                <a:gridCol w="1258282"/>
                <a:gridCol w="26335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378422" y="2643054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lsb</a:t>
            </a:r>
            <a:endParaRPr lang="en-US" dirty="0"/>
          </a:p>
        </p:txBody>
      </p:sp>
      <p:sp>
        <p:nvSpPr>
          <p:cNvPr id="15" name="ZoneTexte 14"/>
          <p:cNvSpPr txBox="1"/>
          <p:nvPr/>
        </p:nvSpPr>
        <p:spPr>
          <a:xfrm>
            <a:off x="6876256" y="2643054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m</a:t>
            </a:r>
            <a:r>
              <a:rPr lang="fr-FR" dirty="0" err="1" smtClean="0"/>
              <a:t>sb</a:t>
            </a:r>
            <a:endParaRPr lang="en-US" dirty="0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827583" y="4011910"/>
            <a:ext cx="123461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038367" y="398581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51 bits</a:t>
            </a:r>
            <a:endParaRPr lang="en-US" dirty="0"/>
          </a:p>
        </p:txBody>
      </p:sp>
      <p:sp>
        <p:nvSpPr>
          <p:cNvPr id="19" name="Flèche droite 18"/>
          <p:cNvSpPr/>
          <p:nvPr/>
        </p:nvSpPr>
        <p:spPr>
          <a:xfrm rot="13025912">
            <a:off x="2200930" y="4068803"/>
            <a:ext cx="360040" cy="923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ZoneTexte 19"/>
          <p:cNvSpPr txBox="1"/>
          <p:nvPr/>
        </p:nvSpPr>
        <p:spPr>
          <a:xfrm>
            <a:off x="2534834" y="4114969"/>
            <a:ext cx="1467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13 </a:t>
            </a:r>
            <a:r>
              <a:rPr lang="fr-FR" dirty="0" err="1" smtClean="0"/>
              <a:t>empty</a:t>
            </a:r>
            <a:r>
              <a:rPr lang="fr-FR" dirty="0" smtClean="0"/>
              <a:t> bits</a:t>
            </a:r>
          </a:p>
          <a:p>
            <a:r>
              <a:rPr lang="fr-FR" dirty="0" smtClean="0"/>
              <a:t>In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limb</a:t>
            </a:r>
            <a:endParaRPr lang="en-US" dirty="0"/>
          </a:p>
        </p:txBody>
      </p:sp>
      <p:sp>
        <p:nvSpPr>
          <p:cNvPr id="21" name="ZoneTexte 20"/>
          <p:cNvSpPr txBox="1"/>
          <p:nvPr/>
        </p:nvSpPr>
        <p:spPr>
          <a:xfrm>
            <a:off x="378422" y="357986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lsb</a:t>
            </a:r>
            <a:endParaRPr lang="en-US" dirty="0"/>
          </a:p>
        </p:txBody>
      </p:sp>
      <p:sp>
        <p:nvSpPr>
          <p:cNvPr id="22" name="ZoneTexte 21"/>
          <p:cNvSpPr txBox="1"/>
          <p:nvPr/>
        </p:nvSpPr>
        <p:spPr>
          <a:xfrm>
            <a:off x="8383880" y="357986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m</a:t>
            </a:r>
            <a:r>
              <a:rPr lang="fr-FR" dirty="0" err="1" smtClean="0"/>
              <a:t>sb</a:t>
            </a:r>
            <a:endParaRPr lang="en-US" dirty="0"/>
          </a:p>
        </p:txBody>
      </p:sp>
      <p:sp>
        <p:nvSpPr>
          <p:cNvPr id="23" name="ZoneTexte 22"/>
          <p:cNvSpPr txBox="1"/>
          <p:nvPr/>
        </p:nvSpPr>
        <p:spPr>
          <a:xfrm>
            <a:off x="2699792" y="321053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err="1" smtClean="0"/>
              <a:t>Unpacked</a:t>
            </a:r>
            <a:r>
              <a:rPr lang="fr-FR" u="sng" dirty="0" smtClean="0"/>
              <a:t> </a:t>
            </a:r>
            <a:r>
              <a:rPr lang="fr-FR" u="sng" dirty="0" err="1" smtClean="0"/>
              <a:t>representation</a:t>
            </a:r>
            <a:r>
              <a:rPr lang="fr-FR" u="sng" dirty="0" smtClean="0"/>
              <a:t>: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7672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unpacked representation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keep space left in each « limb » to avoid systematic overflow checks and carries.</a:t>
            </a:r>
          </a:p>
          <a:p>
            <a:pPr lvl="1"/>
            <a:r>
              <a:rPr lang="en-US" dirty="0" smtClean="0"/>
              <a:t>Example: addition needs no (immediate) carry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22</a:t>
            </a:fld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264628"/>
              </p:ext>
            </p:extLst>
          </p:nvPr>
        </p:nvGraphicFramePr>
        <p:xfrm>
          <a:off x="827584" y="2787774"/>
          <a:ext cx="76081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8"/>
                <a:gridCol w="297496"/>
                <a:gridCol w="1214672"/>
                <a:gridCol w="306962"/>
                <a:gridCol w="1205206"/>
                <a:gridCol w="316428"/>
                <a:gridCol w="1195740"/>
                <a:gridCol w="325894"/>
                <a:gridCol w="1258282"/>
                <a:gridCol w="2633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a[0]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a[1]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a[2]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a[3]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a[4]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827922"/>
              </p:ext>
            </p:extLst>
          </p:nvPr>
        </p:nvGraphicFramePr>
        <p:xfrm>
          <a:off x="827584" y="3291830"/>
          <a:ext cx="76081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8"/>
                <a:gridCol w="297496"/>
                <a:gridCol w="1214672"/>
                <a:gridCol w="306962"/>
                <a:gridCol w="1205206"/>
                <a:gridCol w="316428"/>
                <a:gridCol w="1195740"/>
                <a:gridCol w="325894"/>
                <a:gridCol w="1258282"/>
                <a:gridCol w="2633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b[0]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b[1]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b[2]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b[3]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b[4]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Plus 7"/>
          <p:cNvSpPr/>
          <p:nvPr/>
        </p:nvSpPr>
        <p:spPr>
          <a:xfrm>
            <a:off x="467544" y="3075806"/>
            <a:ext cx="288032" cy="288032"/>
          </a:xfrm>
          <a:prstGeom prst="mathPlus">
            <a:avLst>
              <a:gd name="adj1" fmla="val 5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Égal 9"/>
          <p:cNvSpPr/>
          <p:nvPr/>
        </p:nvSpPr>
        <p:spPr>
          <a:xfrm>
            <a:off x="467544" y="4155926"/>
            <a:ext cx="360040" cy="216024"/>
          </a:xfrm>
          <a:prstGeom prst="mathEqual">
            <a:avLst>
              <a:gd name="adj1" fmla="val 11680"/>
              <a:gd name="adj2" fmla="val 176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204668"/>
              </p:ext>
            </p:extLst>
          </p:nvPr>
        </p:nvGraphicFramePr>
        <p:xfrm>
          <a:off x="827584" y="4073118"/>
          <a:ext cx="76081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25490"/>
                <a:gridCol w="1286678"/>
                <a:gridCol w="234956"/>
                <a:gridCol w="1277212"/>
                <a:gridCol w="244422"/>
                <a:gridCol w="1267746"/>
                <a:gridCol w="253888"/>
                <a:gridCol w="1313354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a[0]+b[0]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a[1]+b[1]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a[2]+b[2]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a[3]+b[3]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a[4]+b[4]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6" name="Connecteur droit 25"/>
          <p:cNvCxnSpPr/>
          <p:nvPr/>
        </p:nvCxnSpPr>
        <p:spPr>
          <a:xfrm>
            <a:off x="2045326" y="2643758"/>
            <a:ext cx="0" cy="144016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563888" y="2643758"/>
            <a:ext cx="0" cy="144016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5076056" y="2643758"/>
            <a:ext cx="0" cy="144016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588224" y="2643758"/>
            <a:ext cx="0" cy="144016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8172400" y="2643758"/>
            <a:ext cx="0" cy="144016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2360608" y="2643758"/>
            <a:ext cx="0" cy="144016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3879170" y="2643758"/>
            <a:ext cx="0" cy="144016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5391338" y="2643758"/>
            <a:ext cx="0" cy="144016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6903506" y="2643758"/>
            <a:ext cx="0" cy="144016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2123728" y="3867894"/>
            <a:ext cx="0" cy="57606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èche droite 41"/>
          <p:cNvSpPr/>
          <p:nvPr/>
        </p:nvSpPr>
        <p:spPr>
          <a:xfrm rot="10018657">
            <a:off x="2137904" y="3923806"/>
            <a:ext cx="508154" cy="1042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ZoneTexte 42"/>
          <p:cNvSpPr txBox="1"/>
          <p:nvPr/>
        </p:nvSpPr>
        <p:spPr>
          <a:xfrm>
            <a:off x="2483768" y="361183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1 extra bit </a:t>
            </a:r>
            <a:r>
              <a:rPr lang="fr-FR" sz="1200" dirty="0" err="1" smtClean="0"/>
              <a:t>used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643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a </a:t>
            </a:r>
            <a:r>
              <a:rPr lang="en-US" dirty="0" err="1" smtClean="0"/>
              <a:t>Bignum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the « packed » representation, value is immediate: binary representation of concatenated limbs</a:t>
                </a:r>
              </a:p>
              <a:p>
                <a:r>
                  <a:rPr lang="en-US" dirty="0" smtClean="0"/>
                  <a:t>In the « unpacked » representation:</a:t>
                </a:r>
              </a:p>
              <a:p>
                <a:pPr lvl="1"/>
                <a:r>
                  <a:rPr lang="en-US" dirty="0" smtClean="0"/>
                  <a:t>Templates : </a:t>
                </a:r>
                <a:r>
                  <a:rPr lang="en-US" sz="1600" b="1" dirty="0" err="1" smtClean="0">
                    <a:latin typeface="Consolas" panose="020B0609020204030204" pitchFamily="49" charset="0"/>
                  </a:rPr>
                  <a:t>val</a:t>
                </a:r>
                <a:r>
                  <a:rPr lang="en-US" sz="1600" dirty="0" smtClean="0">
                    <a:latin typeface="Consolas" panose="020B0609020204030204" pitchFamily="49" charset="0"/>
                  </a:rPr>
                  <a:t> </a:t>
                </a:r>
                <a:r>
                  <a:rPr lang="en-US" sz="1600" dirty="0" err="1" smtClean="0">
                    <a:latin typeface="Consolas" panose="020B0609020204030204" pitchFamily="49" charset="0"/>
                  </a:rPr>
                  <a:t>templ</a:t>
                </a:r>
                <a:r>
                  <a:rPr lang="en-US" sz="1600" dirty="0" smtClean="0">
                    <a:latin typeface="Consolas" panose="020B0609020204030204" pitchFamily="49" charset="0"/>
                  </a:rPr>
                  <a:t>: </a:t>
                </a:r>
                <a:r>
                  <a:rPr lang="en-US" sz="1600" dirty="0" err="1" smtClean="0">
                    <a:latin typeface="Consolas" panose="020B0609020204030204" pitchFamily="49" charset="0"/>
                  </a:rPr>
                  <a:t>nat</a:t>
                </a:r>
                <a:r>
                  <a:rPr lang="en-US" sz="1600" dirty="0" smtClean="0">
                    <a:latin typeface="Consolas" panose="020B0609020204030204" pitchFamily="49" charset="0"/>
                  </a:rPr>
                  <a:t> -&gt; </a:t>
                </a:r>
                <a:r>
                  <a:rPr lang="en-US" sz="1600" b="1" dirty="0" smtClean="0">
                    <a:latin typeface="Consolas" panose="020B0609020204030204" pitchFamily="49" charset="0"/>
                  </a:rPr>
                  <a:t>Tot</a:t>
                </a:r>
                <a:r>
                  <a:rPr lang="en-US" sz="1600" dirty="0" smtClean="0">
                    <a:latin typeface="Consolas" panose="020B0609020204030204" pitchFamily="49" charset="0"/>
                  </a:rPr>
                  <a:t> </a:t>
                </a:r>
                <a:r>
                  <a:rPr lang="en-US" sz="1600" dirty="0" err="1" smtClean="0">
                    <a:latin typeface="Consolas" panose="020B0609020204030204" pitchFamily="49" charset="0"/>
                  </a:rPr>
                  <a:t>nat</a:t>
                </a:r>
                <a:endParaRPr lang="en-US" sz="1600" dirty="0" smtClean="0">
                  <a:latin typeface="Consolas" panose="020B0609020204030204" pitchFamily="49" charset="0"/>
                </a:endParaRPr>
              </a:p>
              <a:p>
                <a:pPr lvl="2"/>
                <a:r>
                  <a:rPr lang="en-US" dirty="0" smtClean="0"/>
                  <a:t>Associates each limb with its canonical number of bits</a:t>
                </a:r>
              </a:p>
              <a:p>
                <a:pPr lvl="1"/>
                <a:r>
                  <a:rPr lang="en-US" dirty="0" smtClean="0"/>
                  <a:t>Evaluation function: </a:t>
                </a:r>
                <a:r>
                  <a:rPr lang="en-US" sz="1600" b="1" dirty="0" err="1">
                    <a:latin typeface="Consolas" panose="020B0609020204030204" pitchFamily="49" charset="0"/>
                  </a:rPr>
                  <a:t>val</a:t>
                </a:r>
                <a:r>
                  <a:rPr lang="en-US" sz="1600" dirty="0">
                    <a:latin typeface="Consolas" panose="020B0609020204030204" pitchFamily="49" charset="0"/>
                  </a:rPr>
                  <a:t> </a:t>
                </a:r>
                <a:r>
                  <a:rPr lang="en-US" sz="1600" dirty="0" err="1" smtClean="0">
                    <a:latin typeface="Consolas" panose="020B0609020204030204" pitchFamily="49" charset="0"/>
                  </a:rPr>
                  <a:t>eval</a:t>
                </a:r>
                <a:r>
                  <a:rPr lang="en-US" sz="1600" dirty="0" smtClean="0">
                    <a:latin typeface="Consolas" panose="020B0609020204030204" pitchFamily="49" charset="0"/>
                  </a:rPr>
                  <a:t>: array </a:t>
                </a:r>
                <a:r>
                  <a:rPr lang="en-US" sz="1600" dirty="0" err="1" smtClean="0">
                    <a:latin typeface="Consolas" panose="020B0609020204030204" pitchFamily="49" charset="0"/>
                  </a:rPr>
                  <a:t>sint</a:t>
                </a:r>
                <a:r>
                  <a:rPr lang="en-US" sz="1600" dirty="0" smtClean="0">
                    <a:latin typeface="Consolas" panose="020B0609020204030204" pitchFamily="49" charset="0"/>
                  </a:rPr>
                  <a:t> -&gt; </a:t>
                </a:r>
                <a:r>
                  <a:rPr lang="en-US" sz="1600" dirty="0" err="1" smtClean="0">
                    <a:latin typeface="Consolas" panose="020B0609020204030204" pitchFamily="49" charset="0"/>
                  </a:rPr>
                  <a:t>nat</a:t>
                </a:r>
                <a:r>
                  <a:rPr lang="en-US" sz="1600" dirty="0" smtClean="0">
                    <a:latin typeface="Consolas" panose="020B0609020204030204" pitchFamily="49" charset="0"/>
                  </a:rPr>
                  <a:t> </a:t>
                </a:r>
                <a:r>
                  <a:rPr lang="en-US" sz="1600" dirty="0">
                    <a:latin typeface="Consolas" panose="020B0609020204030204" pitchFamily="49" charset="0"/>
                  </a:rPr>
                  <a:t>-&gt; </a:t>
                </a:r>
                <a:r>
                  <a:rPr lang="en-US" sz="1600" dirty="0" err="1" smtClean="0">
                    <a:latin typeface="Consolas" panose="020B0609020204030204" pitchFamily="49" charset="0"/>
                  </a:rPr>
                  <a:t>G</a:t>
                </a:r>
                <a:r>
                  <a:rPr lang="en-US" sz="1600" b="1" dirty="0" err="1" smtClean="0">
                    <a:latin typeface="Consolas" panose="020B0609020204030204" pitchFamily="49" charset="0"/>
                  </a:rPr>
                  <a:t>Tot</a:t>
                </a:r>
                <a:r>
                  <a:rPr lang="en-US" sz="1600" dirty="0" smtClean="0">
                    <a:latin typeface="Consolas" panose="020B0609020204030204" pitchFamily="49" charset="0"/>
                  </a:rPr>
                  <a:t> </a:t>
                </a:r>
                <a:r>
                  <a:rPr lang="en-US" sz="1600" dirty="0" err="1">
                    <a:latin typeface="Consolas" panose="020B0609020204030204" pitchFamily="49" charset="0"/>
                  </a:rPr>
                  <a:t>nat</a:t>
                </a:r>
                <a:endParaRPr lang="en-US" sz="1600" dirty="0">
                  <a:latin typeface="Consolas" panose="020B0609020204030204" pitchFamily="49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𝑒𝑣𝑎𝑙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nary>
                              <m:naryPr>
                                <m:chr m:val="∑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sup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𝑡𝑒𝑚𝑝𝑙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</m:d>
                              </m:e>
                            </m:nary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 ∗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[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]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572" b="-4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69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a </a:t>
            </a:r>
            <a:r>
              <a:rPr lang="en-US" dirty="0" err="1" smtClean="0"/>
              <a:t>Bignum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Example: curve25519 </a:t>
                </a:r>
                <a:r>
                  <a:rPr lang="en-US" dirty="0" err="1" smtClean="0"/>
                  <a:t>sum</a:t>
                </a:r>
                <a:r>
                  <a:rPr lang="en-US" dirty="0" smtClean="0"/>
                  <a:t> </a:t>
                </a:r>
                <a:r>
                  <a:rPr lang="en-US" sz="16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25519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255</m:t>
                        </m:r>
                      </m:sup>
                    </m:sSup>
                    <m:r>
                      <a:rPr lang="en-US" sz="1600" b="0" i="1" smtClean="0">
                        <a:latin typeface="Cambria Math"/>
                      </a:rPr>
                      <m:t>−19)</m:t>
                    </m:r>
                  </m:oMath>
                </a14:m>
                <a:endParaRPr lang="en-US" sz="160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5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24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69984"/>
              </p:ext>
            </p:extLst>
          </p:nvPr>
        </p:nvGraphicFramePr>
        <p:xfrm>
          <a:off x="797216" y="1928214"/>
          <a:ext cx="760817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8"/>
                <a:gridCol w="297496"/>
                <a:gridCol w="1214672"/>
                <a:gridCol w="306962"/>
                <a:gridCol w="1205206"/>
                <a:gridCol w="316428"/>
                <a:gridCol w="1195740"/>
                <a:gridCol w="325894"/>
                <a:gridCol w="1258282"/>
                <a:gridCol w="263352"/>
              </a:tblGrid>
              <a:tr h="29828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a[0]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a[1]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a[2]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a[3]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a[4]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890683"/>
              </p:ext>
            </p:extLst>
          </p:nvPr>
        </p:nvGraphicFramePr>
        <p:xfrm>
          <a:off x="797216" y="2432270"/>
          <a:ext cx="76081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8"/>
                <a:gridCol w="297496"/>
                <a:gridCol w="1214672"/>
                <a:gridCol w="306962"/>
                <a:gridCol w="1205206"/>
                <a:gridCol w="316428"/>
                <a:gridCol w="1195740"/>
                <a:gridCol w="325894"/>
                <a:gridCol w="1258282"/>
                <a:gridCol w="2633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b[0]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b[1]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b[2]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b[3]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b[4]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Plus 8"/>
          <p:cNvSpPr/>
          <p:nvPr/>
        </p:nvSpPr>
        <p:spPr>
          <a:xfrm>
            <a:off x="179512" y="2216246"/>
            <a:ext cx="288032" cy="288032"/>
          </a:xfrm>
          <a:prstGeom prst="mathPlus">
            <a:avLst>
              <a:gd name="adj1" fmla="val 5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Égal 9"/>
          <p:cNvSpPr/>
          <p:nvPr/>
        </p:nvSpPr>
        <p:spPr>
          <a:xfrm>
            <a:off x="437176" y="3086606"/>
            <a:ext cx="360040" cy="216024"/>
          </a:xfrm>
          <a:prstGeom prst="mathEqual">
            <a:avLst>
              <a:gd name="adj1" fmla="val 11680"/>
              <a:gd name="adj2" fmla="val 176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64500"/>
              </p:ext>
            </p:extLst>
          </p:nvPr>
        </p:nvGraphicFramePr>
        <p:xfrm>
          <a:off x="797216" y="3003798"/>
          <a:ext cx="76081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25490"/>
                <a:gridCol w="1286678"/>
                <a:gridCol w="234956"/>
                <a:gridCol w="1277212"/>
                <a:gridCol w="244422"/>
                <a:gridCol w="1267746"/>
                <a:gridCol w="253888"/>
                <a:gridCol w="1313354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a[0]+b[0]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a[1]+b[1]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a[2]+b[2]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a[3]+b[3]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a[4]+b[4]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Connecteur droit 11"/>
          <p:cNvCxnSpPr/>
          <p:nvPr/>
        </p:nvCxnSpPr>
        <p:spPr>
          <a:xfrm>
            <a:off x="2014958" y="1784198"/>
            <a:ext cx="0" cy="144016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3533520" y="1784198"/>
            <a:ext cx="0" cy="144016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5045688" y="1784198"/>
            <a:ext cx="0" cy="144016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6557856" y="1784198"/>
            <a:ext cx="0" cy="144016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8142032" y="1784198"/>
            <a:ext cx="0" cy="144016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2330240" y="1784198"/>
            <a:ext cx="0" cy="144016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3848802" y="1784198"/>
            <a:ext cx="0" cy="144016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5360970" y="1784198"/>
            <a:ext cx="0" cy="144016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6873138" y="1784198"/>
            <a:ext cx="0" cy="144016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/>
              <p:cNvSpPr txBox="1"/>
              <p:nvPr/>
            </p:nvSpPr>
            <p:spPr>
              <a:xfrm>
                <a:off x="761971" y="3435846"/>
                <a:ext cx="7065845" cy="372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𝑒𝑣𝑎𝑙</m:t>
                    </m:r>
                    <m:d>
                      <m:dPr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𝑎</m:t>
                        </m:r>
                        <m:r>
                          <a:rPr lang="fr-FR" b="0" i="1" smtClean="0">
                            <a:latin typeface="Cambria Math"/>
                          </a:rPr>
                          <m:t>, 5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=</m:t>
                    </m:r>
                    <m:r>
                      <a:rPr lang="fr-FR" b="0" i="1" smtClean="0">
                        <a:latin typeface="Cambria Math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51</m:t>
                        </m:r>
                      </m:sup>
                    </m:sSup>
                    <m:r>
                      <a:rPr lang="fr-FR" b="0" i="1" smtClean="0">
                        <a:latin typeface="Cambria Math"/>
                      </a:rPr>
                      <m:t>∗</m:t>
                    </m:r>
                    <m:r>
                      <a:rPr lang="fr-FR" b="0" i="1" smtClean="0">
                        <a:latin typeface="Cambria Math"/>
                      </a:rPr>
                      <m:t>𝑎</m:t>
                    </m:r>
                    <m:r>
                      <a:rPr lang="fr-FR" b="0" i="1" smtClean="0">
                        <a:latin typeface="Cambria Math"/>
                      </a:rPr>
                      <m:t>[1]+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102</m:t>
                        </m:r>
                      </m:sup>
                    </m:sSup>
                    <m:r>
                      <a:rPr lang="fr-FR" i="1">
                        <a:latin typeface="Cambria Math"/>
                      </a:rPr>
                      <m:t>∗</m:t>
                    </m:r>
                    <m:r>
                      <a:rPr lang="fr-FR" i="1">
                        <a:latin typeface="Cambria Math"/>
                      </a:rPr>
                      <m:t>𝑎</m:t>
                    </m:r>
                    <m:r>
                      <a:rPr lang="fr-FR" i="1">
                        <a:latin typeface="Cambria Math"/>
                      </a:rPr>
                      <m:t>[2]</m:t>
                    </m:r>
                  </m:oMath>
                </a14:m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153</m:t>
                        </m:r>
                      </m:sup>
                    </m:sSup>
                    <m:r>
                      <a:rPr lang="fr-FR" i="1">
                        <a:latin typeface="Cambria Math"/>
                      </a:rPr>
                      <m:t>∗</m:t>
                    </m:r>
                    <m:r>
                      <a:rPr lang="fr-FR" i="1">
                        <a:latin typeface="Cambria Math"/>
                      </a:rPr>
                      <m:t>𝑎</m:t>
                    </m:r>
                    <m:r>
                      <a:rPr lang="fr-FR" i="1">
                        <a:latin typeface="Cambria Math"/>
                      </a:rPr>
                      <m:t>[3]</m:t>
                    </m:r>
                  </m:oMath>
                </a14:m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204</m:t>
                        </m:r>
                      </m:sup>
                    </m:sSup>
                    <m:r>
                      <a:rPr lang="fr-FR" i="1">
                        <a:latin typeface="Cambria Math"/>
                      </a:rPr>
                      <m:t>∗</m:t>
                    </m:r>
                    <m:r>
                      <a:rPr lang="fr-FR" i="1">
                        <a:latin typeface="Cambria Math"/>
                      </a:rPr>
                      <m:t>𝑎</m:t>
                    </m:r>
                    <m:r>
                      <a:rPr lang="fr-FR" i="1">
                        <a:latin typeface="Cambria Math"/>
                      </a:rPr>
                      <m:t>[4]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71" y="3435846"/>
                <a:ext cx="7065845" cy="372731"/>
              </a:xfrm>
              <a:prstGeom prst="rect">
                <a:avLst/>
              </a:prstGeom>
              <a:blipFill rotWithShape="1">
                <a:blip r:embed="rId3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oneTexte 24"/>
              <p:cNvSpPr txBox="1"/>
              <p:nvPr/>
            </p:nvSpPr>
            <p:spPr>
              <a:xfrm>
                <a:off x="764096" y="3723878"/>
                <a:ext cx="7065845" cy="372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𝑒𝑣𝑎𝑙</m:t>
                    </m:r>
                    <m:d>
                      <m:dPr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𝑏</m:t>
                        </m:r>
                        <m:r>
                          <a:rPr lang="fr-FR" b="0" i="1" smtClean="0">
                            <a:latin typeface="Cambria Math"/>
                          </a:rPr>
                          <m:t>, 5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=</m:t>
                    </m:r>
                    <m:r>
                      <a:rPr lang="fr-FR" b="0" i="1" smtClean="0">
                        <a:latin typeface="Cambria Math"/>
                      </a:rPr>
                      <m:t>𝑏</m:t>
                    </m:r>
                    <m:d>
                      <m:dPr>
                        <m:begChr m:val="["/>
                        <m:endChr m:val="]"/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51</m:t>
                        </m:r>
                      </m:sup>
                    </m:sSup>
                    <m:r>
                      <a:rPr lang="fr-FR" b="0" i="1" smtClean="0">
                        <a:latin typeface="Cambria Math"/>
                      </a:rPr>
                      <m:t>∗</m:t>
                    </m:r>
                    <m:r>
                      <a:rPr lang="fr-FR" b="0" i="1" smtClean="0">
                        <a:latin typeface="Cambria Math"/>
                      </a:rPr>
                      <m:t>𝑏</m:t>
                    </m:r>
                    <m:r>
                      <a:rPr lang="fr-FR" b="0" i="1" smtClean="0">
                        <a:latin typeface="Cambria Math"/>
                      </a:rPr>
                      <m:t>[1]+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102</m:t>
                        </m:r>
                      </m:sup>
                    </m:sSup>
                    <m:r>
                      <a:rPr lang="fr-FR" i="1">
                        <a:latin typeface="Cambria Math"/>
                      </a:rPr>
                      <m:t>∗</m:t>
                    </m:r>
                    <m:r>
                      <a:rPr lang="fr-FR" b="0" i="1" smtClean="0">
                        <a:latin typeface="Cambria Math"/>
                      </a:rPr>
                      <m:t>𝑏</m:t>
                    </m:r>
                    <m:r>
                      <a:rPr lang="fr-FR" i="1">
                        <a:latin typeface="Cambria Math"/>
                      </a:rPr>
                      <m:t>[</m:t>
                    </m:r>
                    <m:r>
                      <a:rPr lang="fr-FR" b="0" i="1" smtClean="0">
                        <a:latin typeface="Cambria Math"/>
                      </a:rPr>
                      <m:t>2</m:t>
                    </m:r>
                    <m:r>
                      <a:rPr lang="fr-FR" i="1">
                        <a:latin typeface="Cambria Math"/>
                      </a:rPr>
                      <m:t>]</m:t>
                    </m:r>
                  </m:oMath>
                </a14:m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153</m:t>
                        </m:r>
                      </m:sup>
                    </m:sSup>
                    <m:r>
                      <a:rPr lang="fr-FR" i="1">
                        <a:latin typeface="Cambria Math"/>
                      </a:rPr>
                      <m:t>∗</m:t>
                    </m:r>
                    <m:r>
                      <a:rPr lang="fr-FR" b="0" i="1" smtClean="0">
                        <a:latin typeface="Cambria Math"/>
                      </a:rPr>
                      <m:t>𝑏</m:t>
                    </m:r>
                    <m:r>
                      <a:rPr lang="fr-FR" i="1">
                        <a:latin typeface="Cambria Math"/>
                      </a:rPr>
                      <m:t>[</m:t>
                    </m:r>
                    <m:r>
                      <a:rPr lang="fr-FR" b="0" i="1" smtClean="0">
                        <a:latin typeface="Cambria Math"/>
                      </a:rPr>
                      <m:t>3</m:t>
                    </m:r>
                    <m:r>
                      <a:rPr lang="fr-FR" i="1">
                        <a:latin typeface="Cambria Math"/>
                      </a:rPr>
                      <m:t>]</m:t>
                    </m:r>
                  </m:oMath>
                </a14:m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204</m:t>
                        </m:r>
                      </m:sup>
                    </m:sSup>
                    <m:r>
                      <a:rPr lang="fr-FR" i="1">
                        <a:latin typeface="Cambria Math"/>
                      </a:rPr>
                      <m:t>∗</m:t>
                    </m:r>
                    <m:r>
                      <a:rPr lang="fr-FR" b="0" i="1" smtClean="0">
                        <a:latin typeface="Cambria Math"/>
                      </a:rPr>
                      <m:t>𝑏</m:t>
                    </m:r>
                    <m:r>
                      <a:rPr lang="fr-FR" i="1">
                        <a:latin typeface="Cambria Math"/>
                      </a:rPr>
                      <m:t>[</m:t>
                    </m:r>
                    <m:r>
                      <a:rPr lang="fr-FR" b="0" i="1" smtClean="0">
                        <a:latin typeface="Cambria Math"/>
                      </a:rPr>
                      <m:t>4</m:t>
                    </m:r>
                    <m:r>
                      <a:rPr lang="fr-FR" i="1">
                        <a:latin typeface="Cambria Math"/>
                      </a:rPr>
                      <m:t>]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5" name="ZoneText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96" y="3723878"/>
                <a:ext cx="7065845" cy="372731"/>
              </a:xfrm>
              <a:prstGeom prst="rect">
                <a:avLst/>
              </a:prstGeom>
              <a:blipFill rotWithShape="1">
                <a:blip r:embed="rId4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/>
              <p:cNvSpPr txBox="1"/>
              <p:nvPr/>
            </p:nvSpPr>
            <p:spPr>
              <a:xfrm>
                <a:off x="755576" y="4079183"/>
                <a:ext cx="8281498" cy="6917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𝑒𝑣𝑎𝑙</m:t>
                    </m:r>
                    <m:d>
                      <m:dPr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𝑎</m:t>
                        </m:r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/>
                              </a:rPr>
                              <m:t>+</m:t>
                            </m:r>
                          </m:e>
                          <m:sub>
                            <m:r>
                              <a:rPr lang="fr-FR" i="1">
                                <a:latin typeface="Cambria Math"/>
                              </a:rPr>
                              <m:t>𝑏𝑖𝑔𝑛𝑢𝑚</m:t>
                            </m:r>
                          </m:sub>
                        </m:sSub>
                        <m:r>
                          <a:rPr lang="fr-FR" b="0" i="1" smtClean="0">
                            <a:latin typeface="Cambria Math"/>
                          </a:rPr>
                          <m:t>𝑏</m:t>
                        </m:r>
                        <m:r>
                          <a:rPr lang="fr-FR" b="0" i="1" smtClean="0">
                            <a:latin typeface="Cambria Math"/>
                          </a:rPr>
                          <m:t>, 5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=(</m:t>
                    </m:r>
                    <m:r>
                      <a:rPr lang="fr-FR" b="0" i="1" smtClean="0">
                        <a:latin typeface="Cambria Math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+</m:t>
                    </m:r>
                    <m:r>
                      <a:rPr lang="fr-FR" b="0" i="1" smtClean="0">
                        <a:latin typeface="Cambria Math"/>
                      </a:rPr>
                      <m:t>𝑏</m:t>
                    </m:r>
                    <m:d>
                      <m:dPr>
                        <m:begChr m:val="["/>
                        <m:endChr m:val="]"/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)+</m:t>
                    </m:r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51</m:t>
                        </m:r>
                      </m:sup>
                    </m:sSup>
                    <m:r>
                      <a:rPr lang="fr-FR" b="0" i="1" smtClean="0">
                        <a:latin typeface="Cambria Math"/>
                      </a:rPr>
                      <m:t>∗(</m:t>
                    </m:r>
                    <m:r>
                      <a:rPr lang="fr-FR" b="0" i="1" smtClean="0">
                        <a:latin typeface="Cambria Math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+</m:t>
                    </m:r>
                    <m:r>
                      <a:rPr lang="fr-FR" b="0" i="1" smtClean="0">
                        <a:latin typeface="Cambria Math"/>
                      </a:rPr>
                      <m:t>𝑏</m:t>
                    </m:r>
                    <m:d>
                      <m:dPr>
                        <m:begChr m:val="["/>
                        <m:endChr m:val="]"/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)</m:t>
                    </m:r>
                    <m:r>
                      <a:rPr lang="fr-FR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102</m:t>
                        </m:r>
                      </m:sup>
                    </m:sSup>
                    <m:r>
                      <a:rPr lang="fr-FR" i="1">
                        <a:latin typeface="Cambria Math"/>
                      </a:rPr>
                      <m:t>∗</m:t>
                    </m:r>
                    <m:r>
                      <a:rPr lang="fr-FR" b="0" i="1" smtClean="0">
                        <a:latin typeface="Cambria Math"/>
                      </a:rPr>
                      <m:t>(</m:t>
                    </m:r>
                    <m:r>
                      <a:rPr lang="fr-FR" b="0" i="1" smtClean="0">
                        <a:latin typeface="Cambria Math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+</m:t>
                    </m:r>
                    <m:r>
                      <a:rPr lang="fr-FR" b="0" i="1" smtClean="0">
                        <a:latin typeface="Cambria Math"/>
                      </a:rPr>
                      <m:t>𝑏</m:t>
                    </m:r>
                    <m:d>
                      <m:dPr>
                        <m:begChr m:val="["/>
                        <m:endChr m:val="]"/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fr-FR" dirty="0"/>
                  <a:t> </a:t>
                </a:r>
                <a:endParaRPr lang="fr-FR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                                 </m:t>
                    </m:r>
                    <m:r>
                      <a:rPr lang="fr-FR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153</m:t>
                        </m:r>
                      </m:sup>
                    </m:sSup>
                    <m:r>
                      <a:rPr lang="fr-FR" i="1">
                        <a:latin typeface="Cambria Math"/>
                      </a:rPr>
                      <m:t>∗</m:t>
                    </m:r>
                    <m:r>
                      <a:rPr lang="fr-FR" b="0" i="1" smtClean="0">
                        <a:latin typeface="Cambria Math"/>
                      </a:rPr>
                      <m:t>(</m:t>
                    </m:r>
                    <m:r>
                      <a:rPr lang="fr-FR" b="0" i="1" smtClean="0">
                        <a:latin typeface="Cambria Math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+</m:t>
                    </m:r>
                    <m:r>
                      <a:rPr lang="fr-FR" b="0" i="1" smtClean="0">
                        <a:latin typeface="Cambria Math"/>
                      </a:rPr>
                      <m:t>𝑏</m:t>
                    </m:r>
                    <m:d>
                      <m:dPr>
                        <m:begChr m:val="["/>
                        <m:endChr m:val="]"/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204</m:t>
                        </m:r>
                      </m:sup>
                    </m:sSup>
                    <m:r>
                      <a:rPr lang="fr-FR" i="1">
                        <a:latin typeface="Cambria Math"/>
                      </a:rPr>
                      <m:t>∗</m:t>
                    </m:r>
                    <m:r>
                      <a:rPr lang="fr-FR" b="0" i="1" smtClean="0">
                        <a:latin typeface="Cambria Math"/>
                      </a:rPr>
                      <m:t>(</m:t>
                    </m:r>
                    <m:r>
                      <a:rPr lang="fr-FR" b="0" i="1" smtClean="0">
                        <a:latin typeface="Cambria Math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+</m:t>
                    </m:r>
                    <m:r>
                      <a:rPr lang="fr-FR" b="0" i="1" smtClean="0">
                        <a:latin typeface="Cambria Math"/>
                      </a:rPr>
                      <m:t>𝑏</m:t>
                    </m:r>
                    <m:d>
                      <m:dPr>
                        <m:begChr m:val="["/>
                        <m:endChr m:val="]"/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6" name="ZoneText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079183"/>
                <a:ext cx="8281498" cy="691728"/>
              </a:xfrm>
              <a:prstGeom prst="rect">
                <a:avLst/>
              </a:prstGeom>
              <a:blipFill rotWithShape="1">
                <a:blip r:embed="rId5"/>
                <a:stretch>
                  <a:fillRect b="-6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ZoneTexte 26"/>
          <p:cNvSpPr txBox="1"/>
          <p:nvPr/>
        </p:nvSpPr>
        <p:spPr>
          <a:xfrm>
            <a:off x="270702" y="2360262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 err="1" smtClean="0"/>
              <a:t>bignum</a:t>
            </a:r>
            <a:endParaRPr lang="en-US" sz="105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oneTexte 27"/>
              <p:cNvSpPr txBox="1"/>
              <p:nvPr/>
            </p:nvSpPr>
            <p:spPr>
              <a:xfrm>
                <a:off x="704881" y="4079183"/>
                <a:ext cx="4850495" cy="411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/>
                        </a:rPr>
                        <m:t>𝑒𝑣𝑎𝑙</m:t>
                      </m:r>
                      <m:d>
                        <m:d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/>
                            </a:rPr>
                            <m:t>𝑎</m:t>
                          </m:r>
                          <m:sSub>
                            <m:sSubPr>
                              <m:ctrlPr>
                                <a:rPr lang="fr-F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+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/>
                                </a:rPr>
                                <m:t>𝑏𝑖𝑔𝑛𝑢𝑚</m:t>
                              </m:r>
                            </m:sub>
                          </m:sSub>
                          <m:r>
                            <a:rPr lang="fr-FR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, 5</m:t>
                          </m:r>
                        </m:e>
                      </m:d>
                      <m:r>
                        <a:rPr lang="fr-FR" b="0" i="1" smtClean="0">
                          <a:latin typeface="Cambria Math"/>
                        </a:rPr>
                        <m:t>=</m:t>
                      </m:r>
                      <m:r>
                        <a:rPr lang="fr-FR" b="0" i="1" smtClean="0">
                          <a:latin typeface="Cambria Math"/>
                        </a:rPr>
                        <m:t>𝑒𝑣𝑎𝑙</m:t>
                      </m:r>
                      <m:d>
                        <m:d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, 5</m:t>
                          </m:r>
                        </m:e>
                      </m:d>
                      <m:r>
                        <a:rPr lang="fr-FR" b="0" i="1" smtClean="0">
                          <a:latin typeface="Cambria Math"/>
                        </a:rPr>
                        <m:t>+</m:t>
                      </m:r>
                      <m:r>
                        <a:rPr lang="fr-FR" b="0" i="1" smtClean="0">
                          <a:latin typeface="Cambria Math"/>
                        </a:rPr>
                        <m:t>𝑒𝑣𝑎𝑙</m:t>
                      </m:r>
                      <m:r>
                        <a:rPr lang="fr-FR" b="0" i="1" smtClean="0">
                          <a:latin typeface="Cambria Math"/>
                        </a:rPr>
                        <m:t>(</m:t>
                      </m:r>
                      <m:r>
                        <a:rPr lang="fr-FR" b="0" i="1" smtClean="0">
                          <a:latin typeface="Cambria Math"/>
                        </a:rPr>
                        <m:t>𝑏</m:t>
                      </m:r>
                      <m:r>
                        <a:rPr lang="fr-FR" b="0" i="1" smtClean="0">
                          <a:latin typeface="Cambria Math"/>
                        </a:rPr>
                        <m:t>, 5)</m:t>
                      </m:r>
                    </m:oMath>
                  </m:oMathPara>
                </a14:m>
                <a:endParaRPr lang="fr-FR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28" name="ZoneText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81" y="4079183"/>
                <a:ext cx="4850495" cy="411651"/>
              </a:xfrm>
              <a:prstGeom prst="rect">
                <a:avLst/>
              </a:prstGeom>
              <a:blipFill rotWithShape="1">
                <a:blip r:embed="rId6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088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a </a:t>
            </a:r>
            <a:r>
              <a:rPr lang="en-US" dirty="0" err="1" smtClean="0"/>
              <a:t>Bignum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Example: curve25519 </a:t>
                </a:r>
                <a:r>
                  <a:rPr lang="en-US" dirty="0" err="1" smtClean="0"/>
                  <a:t>sum</a:t>
                </a:r>
                <a:r>
                  <a:rPr lang="en-US" dirty="0" smtClean="0"/>
                  <a:t> </a:t>
                </a:r>
                <a:r>
                  <a:rPr lang="en-US" sz="16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25519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255</m:t>
                        </m:r>
                      </m:sup>
                    </m:sSup>
                    <m:r>
                      <a:rPr lang="en-US" sz="1600" b="0" i="1" smtClean="0">
                        <a:latin typeface="Cambria Math"/>
                      </a:rPr>
                      <m:t>−19)</m:t>
                    </m:r>
                  </m:oMath>
                </a14:m>
                <a:endParaRPr lang="en-US" sz="160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5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25</a:t>
            </a:fld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/>
              <p:cNvSpPr txBox="1"/>
              <p:nvPr/>
            </p:nvSpPr>
            <p:spPr>
              <a:xfrm>
                <a:off x="704881" y="4079183"/>
                <a:ext cx="4850495" cy="411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/>
                        </a:rPr>
                        <m:t>𝑒𝑣𝑎𝑙</m:t>
                      </m:r>
                      <m:d>
                        <m:d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/>
                            </a:rPr>
                            <m:t>𝑎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/>
                                </a:rPr>
                                <m:t>+</m:t>
                              </m:r>
                            </m:e>
                            <m:sub>
                              <m:r>
                                <a:rPr lang="fr-FR" i="1">
                                  <a:latin typeface="Cambria Math"/>
                                </a:rPr>
                                <m:t>𝑏𝑖𝑔𝑛𝑢𝑚</m:t>
                              </m:r>
                            </m:sub>
                          </m:sSub>
                          <m:r>
                            <a:rPr lang="fr-FR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, 5</m:t>
                          </m:r>
                        </m:e>
                      </m:d>
                      <m:r>
                        <a:rPr lang="fr-FR" b="0" i="1" smtClean="0">
                          <a:latin typeface="Cambria Math"/>
                        </a:rPr>
                        <m:t>=</m:t>
                      </m:r>
                      <m:r>
                        <a:rPr lang="fr-FR" b="0" i="1" smtClean="0">
                          <a:latin typeface="Cambria Math"/>
                        </a:rPr>
                        <m:t>𝑒𝑣𝑎𝑙</m:t>
                      </m:r>
                      <m:d>
                        <m:d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, 5</m:t>
                          </m:r>
                        </m:e>
                      </m:d>
                      <m:r>
                        <a:rPr lang="fr-FR" b="0" i="1" smtClean="0">
                          <a:latin typeface="Cambria Math"/>
                        </a:rPr>
                        <m:t>+</m:t>
                      </m:r>
                      <m:r>
                        <a:rPr lang="fr-FR" b="0" i="1" smtClean="0">
                          <a:latin typeface="Cambria Math"/>
                        </a:rPr>
                        <m:t>𝑒𝑣𝑎𝑙</m:t>
                      </m:r>
                      <m:r>
                        <a:rPr lang="fr-FR" b="0" i="1" smtClean="0">
                          <a:latin typeface="Cambria Math"/>
                        </a:rPr>
                        <m:t>(</m:t>
                      </m:r>
                      <m:r>
                        <a:rPr lang="fr-FR" b="0" i="1" smtClean="0">
                          <a:latin typeface="Cambria Math"/>
                        </a:rPr>
                        <m:t>𝑏</m:t>
                      </m:r>
                      <m:r>
                        <a:rPr lang="fr-FR" b="0" i="1" smtClean="0">
                          <a:latin typeface="Cambria Math"/>
                        </a:rPr>
                        <m:t>, 5)</m:t>
                      </m:r>
                    </m:oMath>
                  </m:oMathPara>
                </a14:m>
                <a:endParaRPr lang="fr-FR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26" name="ZoneText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81" y="4079183"/>
                <a:ext cx="4850495" cy="411651"/>
              </a:xfrm>
              <a:prstGeom prst="rect">
                <a:avLst/>
              </a:prstGeom>
              <a:blipFill rotWithShape="1">
                <a:blip r:embed="rId3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lèche courbée vers le bas 20"/>
          <p:cNvSpPr/>
          <p:nvPr/>
        </p:nvSpPr>
        <p:spPr>
          <a:xfrm rot="16200000">
            <a:off x="-203530" y="3386844"/>
            <a:ext cx="1486592" cy="43246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867838" y="2675115"/>
            <a:ext cx="2997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Functional correctness proof </a:t>
            </a:r>
            <a:endParaRPr lang="en-US" dirty="0"/>
          </a:p>
        </p:txBody>
      </p:sp>
      <p:sp>
        <p:nvSpPr>
          <p:cNvPr id="23" name="Flèche droite 22"/>
          <p:cNvSpPr/>
          <p:nvPr/>
        </p:nvSpPr>
        <p:spPr>
          <a:xfrm rot="19422396">
            <a:off x="1718826" y="3985065"/>
            <a:ext cx="504057" cy="11117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ZoneTexte 26"/>
          <p:cNvSpPr txBox="1"/>
          <p:nvPr/>
        </p:nvSpPr>
        <p:spPr>
          <a:xfrm>
            <a:off x="2267745" y="3363838"/>
            <a:ext cx="1008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Bignum</a:t>
            </a:r>
            <a:r>
              <a:rPr lang="fr-FR" dirty="0" smtClean="0"/>
              <a:t> addition</a:t>
            </a:r>
            <a:endParaRPr lang="en-US" dirty="0"/>
          </a:p>
        </p:txBody>
      </p:sp>
      <p:sp>
        <p:nvSpPr>
          <p:cNvPr id="28" name="Flèche droite 27"/>
          <p:cNvSpPr/>
          <p:nvPr/>
        </p:nvSpPr>
        <p:spPr>
          <a:xfrm rot="19422396">
            <a:off x="4339985" y="3977800"/>
            <a:ext cx="504057" cy="11117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ZoneTexte 28"/>
          <p:cNvSpPr txBox="1"/>
          <p:nvPr/>
        </p:nvSpPr>
        <p:spPr>
          <a:xfrm>
            <a:off x="4888904" y="3356573"/>
            <a:ext cx="1699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Mathematical</a:t>
            </a:r>
            <a:r>
              <a:rPr lang="fr-FR" dirty="0" smtClean="0"/>
              <a:t> addition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4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correctness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Similar </a:t>
                </a:r>
                <a:r>
                  <a:rPr lang="en-US" dirty="0" err="1" smtClean="0"/>
                  <a:t>proofs</a:t>
                </a:r>
                <a:r>
                  <a:rPr lang="en-US" dirty="0" smtClean="0"/>
                  <a:t> for:</a:t>
                </a:r>
              </a:p>
              <a:p>
                <a:pPr lvl="1"/>
                <a:r>
                  <a:rPr lang="en-US" dirty="0" err="1" smtClean="0"/>
                  <a:t>Subtraction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Multiplication</a:t>
                </a:r>
              </a:p>
              <a:p>
                <a:pPr lvl="1"/>
                <a:r>
                  <a:rPr lang="en-US" dirty="0" err="1" smtClean="0"/>
                  <a:t>Scalar</a:t>
                </a:r>
                <a:r>
                  <a:rPr lang="en-US" dirty="0" smtClean="0"/>
                  <a:t> multiplication</a:t>
                </a:r>
              </a:p>
              <a:p>
                <a:r>
                  <a:rPr lang="en-US" dirty="0" smtClean="0"/>
                  <a:t>Important </a:t>
                </a:r>
                <a:r>
                  <a:rPr lang="en-US" dirty="0" err="1" smtClean="0"/>
                  <a:t>missing</a:t>
                </a:r>
                <a:r>
                  <a:rPr lang="en-US" dirty="0" smtClean="0"/>
                  <a:t> part: modulo</a:t>
                </a:r>
                <a:endParaRPr lang="en-US" dirty="0"/>
              </a:p>
              <a:p>
                <a:r>
                  <a:rPr lang="en-US" dirty="0" smtClean="0"/>
                  <a:t>Inversion implemented with modular multiplication </a:t>
                </a:r>
              </a:p>
              <a:p>
                <a:pPr lvl="1"/>
                <a:r>
                  <a:rPr lang="en-US" dirty="0" smtClean="0"/>
                  <a:t>(in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𝑍</m:t>
                    </m:r>
                    <m:r>
                      <a:rPr lang="en-US" b="0" i="1" smtClean="0">
                        <a:latin typeface="Cambria Math"/>
                      </a:rPr>
                      <m:t>/</m:t>
                    </m:r>
                    <m:r>
                      <a:rPr lang="en-US" b="0" i="1" smtClean="0">
                        <a:latin typeface="Cambria Math"/>
                      </a:rPr>
                      <m:t>𝑝𝑍</m:t>
                    </m:r>
                  </m:oMath>
                </a14:m>
                <a:r>
                  <a:rPr lang="en-US" dirty="0" smtClean="0"/>
                  <a:t>,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dirty="0" smtClean="0"/>
                  <a:t>)</a:t>
                </a: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5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11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Convenient primes for </a:t>
            </a:r>
            <a:r>
              <a:rPr lang="en-US" dirty="0" err="1" smtClean="0"/>
              <a:t>modulos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Example: curve25519, </a:t>
                </a:r>
                <a:r>
                  <a:rPr lang="en-US" dirty="0" err="1" smtClean="0"/>
                  <a:t>template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𝑡𝑒𝑚𝑝𝑙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=51, </m:t>
                    </m:r>
                    <m:sSub>
                      <m:sSub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25519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255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</a:rPr>
                      <m:t>−19</m:t>
                    </m:r>
                  </m:oMath>
                </a14:m>
                <a:endParaRPr lang="en-US" sz="1800" dirty="0" smtClean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𝑒𝑣𝑎𝑙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,9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…+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51∗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∗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 …+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51∗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+5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latin typeface="Cambria Math"/>
                      </a:rPr>
                      <m:t>∗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+5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𝑒𝑣𝑎𝑙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</a:rPr>
                          <m:t>,9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 …+ 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51∗</m:t>
                        </m:r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∗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 …+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5+51∗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∗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+5</m:t>
                        </m:r>
                      </m:e>
                    </m:d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𝑒𝑣𝑎𝑙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</a:rPr>
                          <m:t>,9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 …+ 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51∗</m:t>
                        </m:r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∗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 …+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19∗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51∗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e>
                        </m:d>
                      </m:sup>
                    </m:sSup>
                    <m:r>
                      <a:rPr lang="en-US" i="1">
                        <a:latin typeface="Cambria Math"/>
                      </a:rPr>
                      <m:t>∗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+5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err="1" smtClean="0"/>
                  <a:t>After</a:t>
                </a:r>
                <a:r>
                  <a:rPr lang="en-US" dirty="0" smtClean="0"/>
                  <a:t> the multiplication:</a:t>
                </a:r>
                <a:endParaRPr lang="en-US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5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27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405375"/>
              </p:ext>
            </p:extLst>
          </p:nvPr>
        </p:nvGraphicFramePr>
        <p:xfrm>
          <a:off x="1187624" y="1923678"/>
          <a:ext cx="67687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084"/>
                <a:gridCol w="752084"/>
                <a:gridCol w="752084"/>
                <a:gridCol w="752084"/>
                <a:gridCol w="752084"/>
                <a:gridCol w="752084"/>
                <a:gridCol w="752084"/>
                <a:gridCol w="752084"/>
                <a:gridCol w="75208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a[i]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a[i+5]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329823"/>
              </p:ext>
            </p:extLst>
          </p:nvPr>
        </p:nvGraphicFramePr>
        <p:xfrm>
          <a:off x="1115616" y="3867894"/>
          <a:ext cx="67687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084"/>
                <a:gridCol w="752084"/>
                <a:gridCol w="752084"/>
                <a:gridCol w="752084"/>
                <a:gridCol w="752084"/>
                <a:gridCol w="752084"/>
                <a:gridCol w="752084"/>
                <a:gridCol w="752084"/>
                <a:gridCol w="7520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a[1]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a[2]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a[3]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a[4]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a[5]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a[6]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a[7]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a[8]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688723"/>
              </p:ext>
            </p:extLst>
          </p:nvPr>
        </p:nvGraphicFramePr>
        <p:xfrm>
          <a:off x="1115615" y="4299941"/>
          <a:ext cx="705678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357"/>
                <a:gridCol w="1411357"/>
                <a:gridCol w="1411357"/>
                <a:gridCol w="1411357"/>
                <a:gridCol w="1411357"/>
              </a:tblGrid>
              <a:tr h="14973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a[0]+19*a[5]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a[1]+19*a[6]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a[2]+19*a[7]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a[3]+19*a[8]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a[4]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Égal 9"/>
          <p:cNvSpPr/>
          <p:nvPr/>
        </p:nvSpPr>
        <p:spPr>
          <a:xfrm>
            <a:off x="688705" y="4299942"/>
            <a:ext cx="288032" cy="36004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6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Convenient primes for </a:t>
            </a:r>
            <a:r>
              <a:rPr lang="en-US" dirty="0" err="1" smtClean="0"/>
              <a:t>modulos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Example: curve25519, template: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𝑡𝑒𝑚𝑝𝑙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=51, </m:t>
                    </m:r>
                    <m:sSub>
                      <m:sSub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25519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255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</a:rPr>
                      <m:t>−19</m:t>
                    </m:r>
                  </m:oMath>
                </a14:m>
                <a:endParaRPr lang="en-US" sz="1800" dirty="0" smtClean="0"/>
              </a:p>
              <a:p>
                <a:pPr lvl="1"/>
                <a:r>
                  <a:rPr lang="en-US" dirty="0" smtClean="0"/>
                  <a:t>Simple reduction from a[9] to a[5] in constant-time</a:t>
                </a:r>
              </a:p>
              <a:p>
                <a:pPr lvl="1"/>
                <a:r>
                  <a:rPr lang="en-US" dirty="0" smtClean="0"/>
                  <a:t>Follows two constant-time carry passes</a:t>
                </a:r>
              </a:p>
              <a:p>
                <a:pPr lvl="1"/>
                <a:r>
                  <a:rPr lang="en-US" dirty="0" smtClean="0"/>
                  <a:t>We obtain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𝑒𝑣𝑎𝑙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𝑚𝑜𝑑𝑢𝑙𝑜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𝑒𝑣𝑎𝑙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,9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%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25519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Memory safety is still enforced everywhere thanks to the unpacked representation</a:t>
                </a:r>
              </a:p>
              <a:p>
                <a:r>
                  <a:rPr lang="en-US" dirty="0" smtClean="0"/>
                  <a:t>Only the modulo is not generic</a:t>
                </a:r>
              </a:p>
              <a:p>
                <a:pPr lvl="1"/>
                <a:r>
                  <a:rPr lang="en-US" dirty="0" smtClean="0"/>
                  <a:t>Per prime implementation</a:t>
                </a:r>
              </a:p>
              <a:p>
                <a:pPr lvl="1"/>
                <a:r>
                  <a:rPr lang="en-US" dirty="0" smtClean="0"/>
                  <a:t>The rest of the </a:t>
                </a:r>
                <a:r>
                  <a:rPr lang="en-US" dirty="0" err="1" smtClean="0"/>
                  <a:t>Bignum</a:t>
                </a:r>
                <a:r>
                  <a:rPr lang="en-US" dirty="0" smtClean="0"/>
                  <a:t> library only need a template!</a:t>
                </a: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2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73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Bignum</a:t>
            </a:r>
            <a:r>
              <a:rPr lang="en-US" dirty="0" smtClean="0"/>
              <a:t> to Curves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curve point is</a:t>
            </a:r>
          </a:p>
          <a:p>
            <a:pPr lvl="1"/>
            <a:r>
              <a:rPr lang="en-US" dirty="0" smtClean="0"/>
              <a:t>2 coordinates in the affine coordinate system</a:t>
            </a:r>
          </a:p>
          <a:p>
            <a:pPr lvl="1"/>
            <a:r>
              <a:rPr lang="en-US" dirty="0" smtClean="0"/>
              <a:t>3 coordinates in the projective or the </a:t>
            </a:r>
            <a:r>
              <a:rPr lang="en-US" dirty="0" err="1" smtClean="0"/>
              <a:t>jacobian</a:t>
            </a:r>
            <a:r>
              <a:rPr lang="en-US" dirty="0" smtClean="0"/>
              <a:t> coordinate systems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Point addition and doubling</a:t>
            </a:r>
          </a:p>
          <a:p>
            <a:pPr lvl="1"/>
            <a:r>
              <a:rPr lang="en-US" dirty="0" smtClean="0"/>
              <a:t>Uses the </a:t>
            </a:r>
            <a:r>
              <a:rPr lang="en-US" dirty="0" err="1" smtClean="0"/>
              <a:t>Bignum</a:t>
            </a:r>
            <a:r>
              <a:rPr lang="en-US" dirty="0" smtClean="0"/>
              <a:t> interfaces</a:t>
            </a:r>
          </a:p>
          <a:p>
            <a:pPr lvl="1"/>
            <a:r>
              <a:rPr lang="en-US" dirty="0" smtClean="0"/>
              <a:t>Linked to a formal theory proven in Coq</a:t>
            </a:r>
          </a:p>
          <a:p>
            <a:pPr lvl="1"/>
            <a:r>
              <a:rPr lang="en-US" dirty="0" smtClean="0"/>
              <a:t>We show that the set of computed equations on point coordinates executes the addition or doubling operation as supposed to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7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Why is cryptography verification important ?</a:t>
            </a:r>
            <a:endParaRPr lang="en-US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OpenSSL’s poly1305 code</a:t>
            </a:r>
          </a:p>
          <a:p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en-US" smtClean="0"/>
              <a:t>9/26/2016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Verifying crypto  in F*, J.K. </a:t>
            </a:r>
            <a:r>
              <a:rPr lang="en-US" dirty="0" err="1" smtClean="0"/>
              <a:t>Zinzindohoué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en-US" smtClean="0"/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336" y="2211710"/>
            <a:ext cx="6114133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 rot="18973030">
            <a:off x="6098896" y="3848946"/>
            <a:ext cx="1196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It </a:t>
            </a:r>
            <a:r>
              <a:rPr lang="fr-FR" sz="2800" b="1" dirty="0" err="1" smtClean="0">
                <a:solidFill>
                  <a:srgbClr val="FF0000"/>
                </a:solidFill>
              </a:rPr>
              <a:t>does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28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Bignum</a:t>
            </a:r>
            <a:r>
              <a:rPr lang="en-US" dirty="0" smtClean="0"/>
              <a:t> to Curves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the Coq theory and SAGE scripts we assume that curve points are a group with additive law</a:t>
            </a:r>
          </a:p>
          <a:p>
            <a:endParaRPr lang="en-US" dirty="0" smtClean="0"/>
          </a:p>
          <a:p>
            <a:r>
              <a:rPr lang="en-US" dirty="0" smtClean="0"/>
              <a:t>Scalar multiplication implementation:</a:t>
            </a:r>
          </a:p>
          <a:p>
            <a:pPr lvl="1"/>
            <a:r>
              <a:rPr lang="en-US" dirty="0" smtClean="0"/>
              <a:t>Relies on a Montgomery ladder algorithm</a:t>
            </a:r>
          </a:p>
          <a:p>
            <a:pPr lvl="1"/>
            <a:r>
              <a:rPr lang="en-US" dirty="0" err="1" smtClean="0"/>
              <a:t>Independant</a:t>
            </a:r>
            <a:r>
              <a:rPr lang="en-US" dirty="0" smtClean="0"/>
              <a:t> from the point nature (only the additive law matters)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64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code structure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31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47614"/>
            <a:ext cx="5673221" cy="328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593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7454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2.3 – Towards better performances for F* cryptographic code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32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475656" y="3189942"/>
            <a:ext cx="6913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Work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progress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N.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Swamy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, J.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Protzenko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, P.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Weng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(MSR Redmond),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nd  C.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Fournet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(MSR Cambridge)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52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of now, curve25519 extracted to </a:t>
            </a:r>
            <a:r>
              <a:rPr lang="en-US" dirty="0" err="1" smtClean="0"/>
              <a:t>Ocaml</a:t>
            </a:r>
            <a:r>
              <a:rPr lang="en-US" dirty="0" smtClean="0"/>
              <a:t> is</a:t>
            </a:r>
          </a:p>
          <a:p>
            <a:pPr lvl="1"/>
            <a:r>
              <a:rPr lang="en-US" dirty="0" smtClean="0"/>
              <a:t>≈ 200x slower than C code </a:t>
            </a:r>
          </a:p>
          <a:p>
            <a:pPr lvl="2"/>
            <a:r>
              <a:rPr lang="en-US" dirty="0" smtClean="0"/>
              <a:t>Algorithmic inefficiencies</a:t>
            </a:r>
          </a:p>
          <a:p>
            <a:pPr lvl="2"/>
            <a:r>
              <a:rPr lang="fr-FR" dirty="0" err="1" smtClean="0"/>
              <a:t>Missing</a:t>
            </a:r>
            <a:r>
              <a:rPr lang="fr-FR" dirty="0" smtClean="0"/>
              <a:t> </a:t>
            </a:r>
            <a:r>
              <a:rPr lang="fr-FR" dirty="0" err="1" smtClean="0"/>
              <a:t>optimizations</a:t>
            </a:r>
            <a:r>
              <a:rPr lang="fr-FR" dirty="0" smtClean="0"/>
              <a:t> in the F* </a:t>
            </a:r>
            <a:r>
              <a:rPr lang="fr-FR" dirty="0" err="1" smtClean="0"/>
              <a:t>backend</a:t>
            </a:r>
            <a:endParaRPr lang="fr-FR" dirty="0" smtClean="0"/>
          </a:p>
          <a:p>
            <a:pPr lvl="2"/>
            <a:r>
              <a:rPr lang="fr-FR" dirty="0" err="1" smtClean="0"/>
              <a:t>Boxed</a:t>
            </a:r>
            <a:r>
              <a:rPr lang="fr-FR" dirty="0" smtClean="0"/>
              <a:t> 64bits </a:t>
            </a:r>
            <a:r>
              <a:rPr lang="fr-FR" dirty="0" err="1" smtClean="0"/>
              <a:t>integers</a:t>
            </a:r>
            <a:endParaRPr lang="fr-FR" dirty="0" smtClean="0"/>
          </a:p>
          <a:p>
            <a:pPr lvl="2"/>
            <a:r>
              <a:rPr lang="fr-FR" dirty="0" smtClean="0"/>
              <a:t>Etc.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Code is effectively C code written in F*</a:t>
            </a:r>
          </a:p>
          <a:p>
            <a:pPr lvl="1"/>
            <a:r>
              <a:rPr lang="en-US" dirty="0" smtClean="0"/>
              <a:t>We need a low-level backend for better performances</a:t>
            </a:r>
          </a:p>
          <a:p>
            <a:pPr lvl="1"/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58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pipeline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37494" y="3488121"/>
            <a:ext cx="4339201" cy="117724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57175" indent="-257175">
              <a:buAutoNum type="arabicPeriod"/>
            </a:pPr>
            <a:r>
              <a:rPr lang="en-US" dirty="0"/>
              <a:t>First-order fragment of F*</a:t>
            </a:r>
          </a:p>
          <a:p>
            <a:pPr marL="257175" indent="-257175">
              <a:buFontTx/>
              <a:buAutoNum type="arabicPeriod"/>
            </a:pPr>
            <a:r>
              <a:rPr lang="en-US" dirty="0"/>
              <a:t>Ideally one-to-one correspondence with C</a:t>
            </a:r>
          </a:p>
          <a:p>
            <a:pPr marL="257175" indent="-257175">
              <a:buAutoNum type="arabicPeriod"/>
            </a:pPr>
            <a:r>
              <a:rPr lang="en-US" dirty="0"/>
              <a:t>Mimic C’s statements with let-bindings</a:t>
            </a:r>
          </a:p>
          <a:p>
            <a:pPr marL="257175" indent="-257175">
              <a:buAutoNum type="arabicPeriod"/>
            </a:pPr>
            <a:r>
              <a:rPr lang="en-US" dirty="0"/>
              <a:t>Primitives for buffer create/read/write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344510" y="3460531"/>
            <a:ext cx="2415710" cy="90024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57175" indent="-257175">
              <a:buAutoNum type="arabicPeriod"/>
            </a:pPr>
            <a:r>
              <a:rPr lang="en-US" dirty="0"/>
              <a:t>A fragment of C</a:t>
            </a:r>
          </a:p>
          <a:p>
            <a:pPr marL="257175" indent="-257175">
              <a:buAutoNum type="arabicPeriod"/>
            </a:pPr>
            <a:r>
              <a:rPr lang="en-US" dirty="0"/>
              <a:t>Stack only</a:t>
            </a:r>
          </a:p>
          <a:p>
            <a:pPr marL="257175" indent="-257175">
              <a:buAutoNum type="arabicPeriod"/>
            </a:pPr>
            <a:r>
              <a:rPr lang="en-US" dirty="0"/>
              <a:t>As faithful as possible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331640" y="1966764"/>
            <a:ext cx="6615986" cy="908488"/>
            <a:chOff x="473293" y="3097186"/>
            <a:chExt cx="10109519" cy="1600439"/>
          </a:xfrm>
        </p:grpSpPr>
        <p:sp>
          <p:nvSpPr>
            <p:cNvPr id="9" name="TextBox 8"/>
            <p:cNvSpPr txBox="1"/>
            <p:nvPr/>
          </p:nvSpPr>
          <p:spPr>
            <a:xfrm>
              <a:off x="473293" y="3097186"/>
              <a:ext cx="10109519" cy="1600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200" dirty="0"/>
                <a:t>F*  …  Low*   C*   … 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1938243" y="4163820"/>
              <a:ext cx="618888" cy="10327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3554172" y="4153493"/>
              <a:ext cx="618888" cy="10327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7407655" y="4128136"/>
              <a:ext cx="618888" cy="10327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9825963" y="4117809"/>
              <a:ext cx="618888" cy="10327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/>
          <p:cNvCxnSpPr/>
          <p:nvPr/>
        </p:nvCxnSpPr>
        <p:spPr>
          <a:xfrm flipH="1">
            <a:off x="3222821" y="2874764"/>
            <a:ext cx="410683" cy="66159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992701" y="2826531"/>
            <a:ext cx="386759" cy="66159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42384" y="2074759"/>
            <a:ext cx="859659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dirty="0"/>
              <a:t>Kremlin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C3ED-4B07-4833-8A9A-0AB46D88430C}" type="slidenum">
              <a:rPr lang="en-US" smtClean="0"/>
              <a:t>34</a:t>
            </a:fld>
            <a:endParaRPr lang="en-US" dirty="0"/>
          </a:p>
        </p:txBody>
      </p:sp>
      <p:sp>
        <p:nvSpPr>
          <p:cNvPr id="16" name="TextBox 2"/>
          <p:cNvSpPr txBox="1"/>
          <p:nvPr/>
        </p:nvSpPr>
        <p:spPr>
          <a:xfrm>
            <a:off x="2670717" y="2091495"/>
            <a:ext cx="840871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dirty="0" smtClean="0"/>
              <a:t>Erasure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93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Specific</a:t>
            </a:r>
            <a:r>
              <a:rPr lang="fr-FR" dirty="0" smtClean="0"/>
              <a:t> memory model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F*:</a:t>
            </a:r>
          </a:p>
          <a:p>
            <a:pPr lvl="1"/>
            <a:r>
              <a:rPr lang="fr-FR" dirty="0" smtClean="0"/>
              <a:t>Memory </a:t>
            </a:r>
            <a:r>
              <a:rPr lang="fr-FR" dirty="0" err="1" smtClean="0"/>
              <a:t>modeled</a:t>
            </a:r>
            <a:r>
              <a:rPr lang="fr-FR" dirty="0" smtClean="0"/>
              <a:t> by a </a:t>
            </a:r>
            <a:r>
              <a:rPr lang="fr-FR" dirty="0" err="1" smtClean="0"/>
              <a:t>stack</a:t>
            </a:r>
            <a:r>
              <a:rPr lang="fr-FR" dirty="0" smtClean="0"/>
              <a:t> of « frames »</a:t>
            </a:r>
          </a:p>
          <a:p>
            <a:pPr lvl="2"/>
            <a:r>
              <a:rPr lang="fr-FR" dirty="0" smtClean="0"/>
              <a:t>A frame: </a:t>
            </a:r>
            <a:r>
              <a:rPr lang="fr-FR" dirty="0" err="1" smtClean="0"/>
              <a:t>map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references</a:t>
            </a:r>
            <a:r>
              <a:rPr lang="fr-FR" dirty="0" smtClean="0"/>
              <a:t> to values</a:t>
            </a:r>
          </a:p>
          <a:p>
            <a:pPr lvl="1"/>
            <a:r>
              <a:rPr lang="fr-FR" dirty="0" err="1" smtClean="0"/>
              <a:t>Low</a:t>
            </a:r>
            <a:r>
              <a:rPr lang="fr-FR" dirty="0" smtClean="0"/>
              <a:t>* </a:t>
            </a:r>
            <a:r>
              <a:rPr lang="fr-FR" dirty="0" err="1" smtClean="0"/>
              <a:t>effect</a:t>
            </a:r>
            <a:r>
              <a:rPr lang="fr-FR" dirty="0" smtClean="0"/>
              <a:t> invariant:</a:t>
            </a:r>
          </a:p>
          <a:p>
            <a:pPr lvl="2"/>
            <a:r>
              <a:rPr lang="fr-FR" dirty="0" smtClean="0"/>
              <a:t>The memory structure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identical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and </a:t>
            </a:r>
            <a:r>
              <a:rPr lang="fr-FR" dirty="0" err="1" smtClean="0"/>
              <a:t>after</a:t>
            </a:r>
            <a:r>
              <a:rPr lang="fr-FR" dirty="0" smtClean="0"/>
              <a:t> the call</a:t>
            </a:r>
          </a:p>
          <a:p>
            <a:pPr lvl="3"/>
            <a:r>
              <a:rPr lang="fr-FR" dirty="0" smtClean="0"/>
              <a:t>The frames are the </a:t>
            </a:r>
            <a:r>
              <a:rPr lang="fr-FR" dirty="0" err="1" smtClean="0"/>
              <a:t>sames</a:t>
            </a:r>
            <a:r>
              <a:rPr lang="fr-FR" dirty="0" smtClean="0"/>
              <a:t> on </a:t>
            </a:r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sides</a:t>
            </a:r>
            <a:endParaRPr lang="fr-FR" dirty="0" smtClean="0"/>
          </a:p>
          <a:p>
            <a:pPr lvl="3"/>
            <a:r>
              <a:rPr lang="fr-FR" dirty="0" err="1" smtClean="0"/>
              <a:t>Each</a:t>
            </a:r>
            <a:r>
              <a:rPr lang="fr-FR" dirty="0" smtClean="0"/>
              <a:t> frame </a:t>
            </a:r>
            <a:r>
              <a:rPr lang="fr-FR" dirty="0" err="1" smtClean="0"/>
              <a:t>contains</a:t>
            </a:r>
            <a:r>
              <a:rPr lang="fr-FR" dirty="0" smtClean="0"/>
              <a:t> </a:t>
            </a:r>
            <a:r>
              <a:rPr lang="fr-FR" dirty="0" err="1" smtClean="0"/>
              <a:t>exactly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references</a:t>
            </a:r>
            <a:endParaRPr lang="fr-FR" dirty="0" smtClean="0"/>
          </a:p>
          <a:p>
            <a:pPr lvl="2"/>
            <a:r>
              <a:rPr lang="fr-FR" dirty="0" err="1" smtClean="0"/>
              <a:t>Hence</a:t>
            </a:r>
            <a:r>
              <a:rPr lang="fr-FR" dirty="0" smtClean="0"/>
              <a:t> new frames have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pushed</a:t>
            </a:r>
            <a:r>
              <a:rPr lang="fr-FR" dirty="0" smtClean="0"/>
              <a:t> and </a:t>
            </a:r>
            <a:r>
              <a:rPr lang="fr-FR" dirty="0" err="1" smtClean="0"/>
              <a:t>popped</a:t>
            </a:r>
            <a:r>
              <a:rPr lang="fr-FR" dirty="0" smtClean="0"/>
              <a:t> (</a:t>
            </a:r>
            <a:r>
              <a:rPr lang="fr-FR" dirty="0" err="1" smtClean="0"/>
              <a:t>similar</a:t>
            </a:r>
            <a:r>
              <a:rPr lang="fr-FR" dirty="0" smtClean="0"/>
              <a:t> to C blocks)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allocating</a:t>
            </a:r>
            <a:r>
              <a:rPr lang="fr-FR" dirty="0" smtClean="0"/>
              <a:t> a new </a:t>
            </a:r>
            <a:r>
              <a:rPr lang="fr-FR" dirty="0" err="1" smtClean="0"/>
              <a:t>object</a:t>
            </a:r>
            <a:endParaRPr lang="fr-FR" dirty="0" smtClean="0"/>
          </a:p>
          <a:p>
            <a:pPr lvl="1"/>
            <a:r>
              <a:rPr lang="fr-FR" dirty="0" smtClean="0"/>
              <a:t>New « buffer » type:</a:t>
            </a:r>
          </a:p>
          <a:p>
            <a:pPr lvl="2"/>
            <a:r>
              <a:rPr lang="fr-FR" dirty="0" err="1" smtClean="0"/>
              <a:t>View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an </a:t>
            </a:r>
            <a:r>
              <a:rPr lang="fr-FR" dirty="0" err="1" smtClean="0"/>
              <a:t>allocated</a:t>
            </a:r>
            <a:r>
              <a:rPr lang="fr-FR" dirty="0" smtClean="0"/>
              <a:t> </a:t>
            </a:r>
            <a:r>
              <a:rPr lang="fr-FR" dirty="0" err="1" smtClean="0"/>
              <a:t>sequence</a:t>
            </a:r>
            <a:r>
              <a:rPr lang="fr-FR" dirty="0" smtClean="0"/>
              <a:t> of data</a:t>
            </a:r>
          </a:p>
          <a:p>
            <a:pPr lvl="2"/>
            <a:r>
              <a:rPr lang="fr-FR" dirty="0" err="1" smtClean="0"/>
              <a:t>Simulates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pointer </a:t>
            </a:r>
            <a:r>
              <a:rPr lang="fr-FR" dirty="0" err="1" smtClean="0"/>
              <a:t>arithmetic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1317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Proofs</a:t>
            </a:r>
            <a:r>
              <a:rPr lang="fr-FR" dirty="0" smtClean="0"/>
              <a:t> (in MSR Redmond)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Semantic</a:t>
            </a:r>
            <a:r>
              <a:rPr lang="fr-FR" dirty="0" smtClean="0"/>
              <a:t> </a:t>
            </a:r>
            <a:r>
              <a:rPr lang="fr-FR" dirty="0" err="1" smtClean="0"/>
              <a:t>preservation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the </a:t>
            </a:r>
            <a:r>
              <a:rPr lang="fr-FR" dirty="0" err="1" smtClean="0"/>
              <a:t>erasure</a:t>
            </a:r>
            <a:r>
              <a:rPr lang="fr-FR" dirty="0" smtClean="0"/>
              <a:t> phase: in </a:t>
            </a:r>
            <a:r>
              <a:rPr lang="fr-FR" dirty="0" err="1" smtClean="0"/>
              <a:t>progress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Safety</a:t>
            </a:r>
            <a:r>
              <a:rPr lang="fr-FR" dirty="0" smtClean="0"/>
              <a:t>: a </a:t>
            </a:r>
            <a:r>
              <a:rPr lang="fr-FR" dirty="0" err="1" smtClean="0"/>
              <a:t>low</a:t>
            </a:r>
            <a:r>
              <a:rPr lang="fr-FR" dirty="0" smtClean="0"/>
              <a:t>* program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safe</a:t>
            </a:r>
            <a:r>
              <a:rPr lang="fr-FR" dirty="0" smtClean="0"/>
              <a:t> </a:t>
            </a:r>
            <a:r>
              <a:rPr lang="fr-FR" dirty="0" err="1" smtClean="0"/>
              <a:t>implies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</a:t>
            </a:r>
            <a:r>
              <a:rPr lang="fr-FR" dirty="0" err="1" smtClean="0"/>
              <a:t>corresponding</a:t>
            </a:r>
            <a:r>
              <a:rPr lang="fr-FR" dirty="0" smtClean="0"/>
              <a:t> C* program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safe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Correction: C* </a:t>
            </a:r>
            <a:r>
              <a:rPr lang="fr-FR" dirty="0" err="1" smtClean="0"/>
              <a:t>simulates</a:t>
            </a:r>
            <a:r>
              <a:rPr lang="fr-FR" dirty="0" smtClean="0"/>
              <a:t> </a:t>
            </a:r>
            <a:r>
              <a:rPr lang="fr-FR" dirty="0" err="1" smtClean="0"/>
              <a:t>Low</a:t>
            </a:r>
            <a:r>
              <a:rPr lang="fr-FR" dirty="0" smtClean="0"/>
              <a:t>*</a:t>
            </a:r>
          </a:p>
          <a:p>
            <a:endParaRPr lang="fr-FR" dirty="0"/>
          </a:p>
          <a:p>
            <a:r>
              <a:rPr lang="fr-FR" dirty="0" err="1" smtClean="0"/>
              <a:t>Side</a:t>
            </a:r>
            <a:r>
              <a:rPr lang="fr-FR" dirty="0" smtClean="0"/>
              <a:t> </a:t>
            </a:r>
            <a:r>
              <a:rPr lang="fr-FR" dirty="0" err="1" smtClean="0"/>
              <a:t>channel</a:t>
            </a:r>
            <a:r>
              <a:rPr lang="fr-FR" dirty="0" smtClean="0"/>
              <a:t> protection: in </a:t>
            </a:r>
            <a:r>
              <a:rPr lang="fr-FR" dirty="0" err="1" smtClean="0"/>
              <a:t>progress</a:t>
            </a:r>
            <a:r>
              <a:rPr lang="fr-FR" dirty="0" smtClean="0"/>
              <a:t>, show </a:t>
            </a:r>
            <a:r>
              <a:rPr lang="fr-FR" dirty="0" err="1" smtClean="0"/>
              <a:t>that</a:t>
            </a:r>
            <a:r>
              <a:rPr lang="fr-FR" dirty="0" smtClean="0"/>
              <a:t> a </a:t>
            </a:r>
            <a:r>
              <a:rPr lang="fr-FR" dirty="0" err="1" smtClean="0"/>
              <a:t>Low</a:t>
            </a:r>
            <a:r>
              <a:rPr lang="fr-FR" dirty="0" smtClean="0"/>
              <a:t>* </a:t>
            </a:r>
            <a:r>
              <a:rPr lang="fr-FR" dirty="0" err="1" smtClean="0"/>
              <a:t>program’s</a:t>
            </a:r>
            <a:r>
              <a:rPr lang="fr-FR" dirty="0" smtClean="0"/>
              <a:t> trace </a:t>
            </a:r>
            <a:r>
              <a:rPr lang="fr-FR" dirty="0" err="1" smtClean="0"/>
              <a:t>will</a:t>
            </a:r>
            <a:r>
              <a:rPr lang="fr-FR" dirty="0" smtClean="0"/>
              <a:t> not </a:t>
            </a:r>
            <a:r>
              <a:rPr lang="fr-FR" dirty="0" err="1" smtClean="0"/>
              <a:t>depend</a:t>
            </a:r>
            <a:r>
              <a:rPr lang="fr-FR" dirty="0" smtClean="0"/>
              <a:t> on a secret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1098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results and future goals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Chacha20, Poly1305</a:t>
            </a:r>
            <a:r>
              <a:rPr lang="en-US" dirty="0"/>
              <a:t> </a:t>
            </a:r>
            <a:r>
              <a:rPr lang="en-US" dirty="0" smtClean="0"/>
              <a:t>and AEAD-</a:t>
            </a:r>
            <a:r>
              <a:rPr lang="en-US" dirty="0" err="1" smtClean="0"/>
              <a:t>ChachaPoly</a:t>
            </a:r>
            <a:r>
              <a:rPr lang="en-US" dirty="0" smtClean="0"/>
              <a:t> extract via the backend.</a:t>
            </a:r>
          </a:p>
          <a:p>
            <a:endParaRPr lang="en-US" dirty="0" smtClean="0"/>
          </a:p>
          <a:p>
            <a:r>
              <a:rPr lang="en-US" dirty="0" smtClean="0"/>
              <a:t>Chacha20 is ~ 2x slower than reference implementations (with </a:t>
            </a:r>
            <a:r>
              <a:rPr lang="en-US" dirty="0" err="1" smtClean="0"/>
              <a:t>asm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Goals: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mplement all of </a:t>
            </a:r>
            <a:r>
              <a:rPr lang="en-US" dirty="0" err="1" smtClean="0"/>
              <a:t>miTLS</a:t>
            </a:r>
            <a:r>
              <a:rPr lang="en-US" dirty="0" smtClean="0"/>
              <a:t> crypto and buffer management in Low*</a:t>
            </a:r>
          </a:p>
          <a:p>
            <a:pPr lvl="1"/>
            <a:r>
              <a:rPr lang="fr-FR" dirty="0" smtClean="0"/>
              <a:t>Compile a </a:t>
            </a:r>
            <a:r>
              <a:rPr lang="fr-FR" dirty="0" err="1" smtClean="0"/>
              <a:t>larger</a:t>
            </a:r>
            <a:r>
              <a:rPr lang="fr-FR" dirty="0" smtClean="0"/>
              <a:t> </a:t>
            </a:r>
            <a:r>
              <a:rPr lang="fr-FR" dirty="0" err="1" smtClean="0"/>
              <a:t>subset</a:t>
            </a:r>
            <a:r>
              <a:rPr lang="fr-FR" dirty="0" smtClean="0"/>
              <a:t> of F* to C++ (all of </a:t>
            </a:r>
            <a:r>
              <a:rPr lang="fr-FR" dirty="0" err="1" smtClean="0"/>
              <a:t>miTLS</a:t>
            </a:r>
            <a:r>
              <a:rPr lang="fr-FR" dirty="0" smtClean="0"/>
              <a:t> ?)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67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47864" y="2283718"/>
            <a:ext cx="8229600" cy="3102993"/>
          </a:xfrm>
        </p:spPr>
        <p:txBody>
          <a:bodyPr/>
          <a:lstStyle/>
          <a:p>
            <a:pPr marL="0" indent="0">
              <a:buNone/>
            </a:pPr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!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056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Why is cryptography verification important ?</a:t>
            </a:r>
            <a:endParaRPr lang="en-US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is not sufficient to catch overflow bugs</a:t>
            </a:r>
          </a:p>
          <a:p>
            <a:pPr lvl="1"/>
            <a:r>
              <a:rPr lang="en-US" dirty="0" smtClean="0"/>
              <a:t>OpenSSL’s example: too low probability, yet may be exploitable by attackers</a:t>
            </a:r>
          </a:p>
          <a:p>
            <a:r>
              <a:rPr lang="en-US" dirty="0" smtClean="0"/>
              <a:t>2014’s </a:t>
            </a:r>
            <a:r>
              <a:rPr lang="en-US" dirty="0" err="1" smtClean="0"/>
              <a:t>HeartBleed</a:t>
            </a:r>
            <a:r>
              <a:rPr lang="en-US" dirty="0" smtClean="0"/>
              <a:t>: </a:t>
            </a:r>
            <a:r>
              <a:rPr lang="en-US" noProof="0" dirty="0" smtClean="0"/>
              <a:t>need of memory safety</a:t>
            </a:r>
          </a:p>
          <a:p>
            <a:r>
              <a:rPr lang="en-US" dirty="0" smtClean="0"/>
              <a:t>Side channel mitigation</a:t>
            </a:r>
          </a:p>
          <a:p>
            <a:pPr lvl="1"/>
            <a:r>
              <a:rPr lang="en-US" dirty="0" smtClean="0"/>
              <a:t>“ECDH Key-Extraction via Low-Bandwidth Electromagnetic Attacks on PCs” by </a:t>
            </a:r>
            <a:r>
              <a:rPr lang="en-US" dirty="0" err="1" smtClean="0"/>
              <a:t>Genkin</a:t>
            </a:r>
            <a:r>
              <a:rPr lang="en-US" dirty="0" smtClean="0"/>
              <a:t>, </a:t>
            </a:r>
            <a:r>
              <a:rPr lang="en-US" dirty="0" err="1" smtClean="0"/>
              <a:t>Pachmanov</a:t>
            </a:r>
            <a:r>
              <a:rPr lang="en-US" dirty="0" smtClean="0"/>
              <a:t>, </a:t>
            </a:r>
            <a:r>
              <a:rPr lang="en-US" dirty="0" err="1" smtClean="0"/>
              <a:t>Pipman</a:t>
            </a:r>
            <a:r>
              <a:rPr lang="en-US" dirty="0" smtClean="0"/>
              <a:t> &amp; </a:t>
            </a:r>
            <a:r>
              <a:rPr lang="en-US" dirty="0" err="1" smtClean="0"/>
              <a:t>Tromer</a:t>
            </a:r>
            <a:endParaRPr lang="en-US" noProof="0" dirty="0" smtClean="0"/>
          </a:p>
          <a:p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en-US" smtClean="0"/>
              <a:t>9/26/2016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Verifying crypto  in F*, J.K. </a:t>
            </a:r>
            <a:r>
              <a:rPr lang="en-US" dirty="0" err="1" smtClean="0"/>
              <a:t>Zinzindohoué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can we prove 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aim at statically providing guarantees for:</a:t>
            </a:r>
          </a:p>
          <a:p>
            <a:r>
              <a:rPr lang="en-US" dirty="0" smtClean="0"/>
              <a:t>Side channel mitigation</a:t>
            </a:r>
          </a:p>
          <a:p>
            <a:pPr lvl="1"/>
            <a:r>
              <a:rPr lang="en-US" dirty="0" smtClean="0"/>
              <a:t>Preventing execution paths to depend on secret values</a:t>
            </a:r>
          </a:p>
          <a:p>
            <a:r>
              <a:rPr lang="en-US" dirty="0" smtClean="0"/>
              <a:t>Memory safety and absence of overflows</a:t>
            </a:r>
          </a:p>
          <a:p>
            <a:pPr lvl="1"/>
            <a:r>
              <a:rPr lang="en-US" dirty="0" smtClean="0"/>
              <a:t>E.g. no array accesses out-of-bounds, no overflows</a:t>
            </a:r>
          </a:p>
          <a:p>
            <a:r>
              <a:rPr lang="en-US" dirty="0" smtClean="0"/>
              <a:t>Functional correctness</a:t>
            </a:r>
          </a:p>
          <a:p>
            <a:pPr lvl="1"/>
            <a:r>
              <a:rPr lang="en-US" dirty="0" smtClean="0"/>
              <a:t>« My code can never go wrong »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51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74540"/>
            <a:ext cx="8229600" cy="857250"/>
          </a:xfrm>
        </p:spPr>
        <p:txBody>
          <a:bodyPr/>
          <a:lstStyle/>
          <a:p>
            <a:r>
              <a:rPr lang="en-US" dirty="0" smtClean="0"/>
              <a:t>2 – Example: elliptic curve verification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88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Elliptic curve cryptography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491629"/>
                <a:ext cx="4104456" cy="310299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err="1" smtClean="0"/>
                  <a:t>Weierstrass</a:t>
                </a:r>
                <a:r>
                  <a:rPr lang="en-US" dirty="0" smtClean="0"/>
                  <a:t> equation:      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𝑎𝑥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In </a:t>
                </a:r>
                <a:r>
                  <a:rPr lang="en-US" dirty="0"/>
                  <a:t>cryptography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𝐾</m:t>
                    </m:r>
                  </m:oMath>
                </a14:m>
                <a:r>
                  <a:rPr lang="en-US" dirty="0"/>
                  <a:t> is a finite field (e.g. Z/</a:t>
                </a:r>
                <a:r>
                  <a:rPr lang="en-US" dirty="0" err="1"/>
                  <a:t>pZ</a:t>
                </a:r>
                <a:r>
                  <a:rPr lang="en-US" dirty="0"/>
                  <a:t> with p a large prime)</a:t>
                </a:r>
                <a:endParaRPr lang="en-US" i="1" dirty="0"/>
              </a:p>
              <a:p>
                <a:endParaRPr lang="en-US" dirty="0" smtClean="0"/>
              </a:p>
              <a:p>
                <a:r>
                  <a:rPr lang="en-US" dirty="0" smtClean="0"/>
                  <a:t>Defines a group structure with an additive law</a:t>
                </a:r>
              </a:p>
              <a:p>
                <a:endParaRPr lang="en-US" i="1" dirty="0"/>
              </a:p>
              <a:p>
                <a:r>
                  <a:rPr lang="en-US" i="1" dirty="0" err="1" smtClean="0"/>
                  <a:t>kP</a:t>
                </a:r>
                <a:r>
                  <a:rPr lang="en-US" i="1" dirty="0" smtClean="0"/>
                  <a:t> = P+…+P hard to inverse</a:t>
                </a:r>
                <a:endParaRPr lang="en-US" i="1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491629"/>
                <a:ext cx="4104456" cy="3102993"/>
              </a:xfrm>
              <a:blipFill rotWithShape="1">
                <a:blip r:embed="rId2"/>
                <a:stretch>
                  <a:fillRect l="-1337" t="-2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7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131590"/>
            <a:ext cx="3600400" cy="3294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787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A short intro on F*</a:t>
            </a:r>
            <a:endParaRPr lang="en-US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noProof="0" dirty="0" smtClean="0"/>
              <a:t>ML-like language</a:t>
            </a:r>
          </a:p>
          <a:p>
            <a:pPr lvl="1"/>
            <a:r>
              <a:rPr lang="en-US" noProof="0" dirty="0" smtClean="0"/>
              <a:t>Functional, no object oriented features</a:t>
            </a:r>
          </a:p>
          <a:p>
            <a:r>
              <a:rPr lang="en-US" noProof="0" dirty="0" smtClean="0"/>
              <a:t>Rich type system</a:t>
            </a:r>
          </a:p>
          <a:p>
            <a:pPr lvl="1"/>
            <a:r>
              <a:rPr lang="en-US" dirty="0" smtClean="0"/>
              <a:t>Refinement types, dependent types, indexes types etc.</a:t>
            </a:r>
          </a:p>
          <a:p>
            <a:pPr lvl="1"/>
            <a:r>
              <a:rPr lang="en-US" noProof="0" dirty="0" smtClean="0"/>
              <a:t>Customizable lattice of monads</a:t>
            </a:r>
          </a:p>
          <a:p>
            <a:r>
              <a:rPr lang="en-US" noProof="0" dirty="0" smtClean="0"/>
              <a:t>Verification automation via SMT-solver</a:t>
            </a:r>
          </a:p>
          <a:p>
            <a:r>
              <a:rPr lang="en-US" noProof="0" dirty="0" smtClean="0"/>
              <a:t>Erasure to </a:t>
            </a:r>
            <a:r>
              <a:rPr lang="en-US" noProof="0" dirty="0" err="1" smtClean="0"/>
              <a:t>OCaml</a:t>
            </a:r>
            <a:r>
              <a:rPr lang="en-US" noProof="0" dirty="0" smtClean="0"/>
              <a:t>/F# </a:t>
            </a:r>
          </a:p>
          <a:p>
            <a:pPr lvl="1"/>
            <a:r>
              <a:rPr lang="en-US" noProof="0" dirty="0" smtClean="0"/>
              <a:t>Soon compilation to </a:t>
            </a:r>
            <a:r>
              <a:rPr lang="en-US" noProof="0" dirty="0" err="1" smtClean="0"/>
              <a:t>Javascript</a:t>
            </a:r>
            <a:r>
              <a:rPr lang="en-US" noProof="0" dirty="0" smtClean="0"/>
              <a:t>, C++</a:t>
            </a:r>
            <a:endParaRPr lang="en-US" dirty="0"/>
          </a:p>
          <a:p>
            <a:pPr lvl="1"/>
            <a:r>
              <a:rPr lang="en-US" noProof="0" dirty="0" smtClean="0"/>
              <a:t>Compilation to C </a:t>
            </a:r>
            <a:r>
              <a:rPr lang="en-US" noProof="0" dirty="0" err="1" smtClean="0"/>
              <a:t>fo</a:t>
            </a:r>
            <a:r>
              <a:rPr lang="en-US" dirty="0" smtClean="0"/>
              <a:t>r a restricted subset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D8A1-6EC1-4461-A855-FA3B96046B3F}" type="datetime1">
              <a:rPr lang="en-US" smtClean="0"/>
              <a:t>9/26/2016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Verifying crypto  in F*, J.K. </a:t>
            </a:r>
            <a:r>
              <a:rPr lang="en-US" dirty="0" err="1" smtClean="0"/>
              <a:t>Zinzindohoué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2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approach</a:t>
            </a:r>
            <a:endParaRPr lang="en-US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Expressive language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Simple but precise functional correctness theorems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« All-in-one » proof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Modular, extensible proofs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Portable verified code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 smtClean="0"/>
              <a:t>OCaml</a:t>
            </a:r>
            <a:r>
              <a:rPr lang="en-US" dirty="0" smtClean="0"/>
              <a:t>, F#, 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Soon: C++, </a:t>
            </a:r>
            <a:r>
              <a:rPr lang="en-US" dirty="0" err="1" smtClean="0"/>
              <a:t>javascript</a:t>
            </a:r>
            <a:r>
              <a:rPr lang="en-US" dirty="0" smtClean="0"/>
              <a:t>…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Drawbacks</a:t>
            </a:r>
            <a:endParaRPr lang="en-US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Not as efficient as hand-tuned assembly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Proving the correctness of the different </a:t>
            </a:r>
            <a:r>
              <a:rPr lang="en-US" dirty="0" err="1" smtClean="0"/>
              <a:t>backends</a:t>
            </a:r>
            <a:r>
              <a:rPr lang="en-US" dirty="0" smtClean="0"/>
              <a:t> is work in progress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5B39-15EE-4451-A9D3-A39D8F3F6D0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Verifying crypto  in F*, J.K. Zinzindohoué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D9B4-CD3C-427E-9A0B-D05AEF819F3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648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1935</Words>
  <Application>Microsoft Office PowerPoint</Application>
  <PresentationFormat>Affichage à l'écran (16:9)</PresentationFormat>
  <Paragraphs>415</Paragraphs>
  <Slides>38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39" baseType="lpstr">
      <vt:lpstr>Thème Office</vt:lpstr>
      <vt:lpstr>Efficient, verified cryptography in F*</vt:lpstr>
      <vt:lpstr>1 - Context</vt:lpstr>
      <vt:lpstr>Why is cryptography verification important ?</vt:lpstr>
      <vt:lpstr>Why is cryptography verification important ?</vt:lpstr>
      <vt:lpstr>So what can we prove ?</vt:lpstr>
      <vt:lpstr>2 – Example: elliptic curve verification</vt:lpstr>
      <vt:lpstr>Elliptic curve cryptography</vt:lpstr>
      <vt:lpstr>A short intro on F*</vt:lpstr>
      <vt:lpstr>Verification approach</vt:lpstr>
      <vt:lpstr>2.1 – Side channel mitigation</vt:lpstr>
      <vt:lpstr>Side channel mitigation</vt:lpstr>
      <vt:lpstr>Side channel mitigation</vt:lpstr>
      <vt:lpstr>Side channel mitigation</vt:lpstr>
      <vt:lpstr>Side channel mitigation</vt:lpstr>
      <vt:lpstr>2.2 – Memory safety and integer overflow</vt:lpstr>
      <vt:lpstr>Memory safety and integer overflow</vt:lpstr>
      <vt:lpstr>Memory safety and integer overflow</vt:lpstr>
      <vt:lpstr>Memory safety and integer overflow</vt:lpstr>
      <vt:lpstr>2.3 – Functional correctness</vt:lpstr>
      <vt:lpstr>Representing Bignums</vt:lpstr>
      <vt:lpstr>The unpacked representation</vt:lpstr>
      <vt:lpstr>The unpacked representation</vt:lpstr>
      <vt:lpstr>Evaluating a Bignum</vt:lpstr>
      <vt:lpstr>Evaluating a Bignum</vt:lpstr>
      <vt:lpstr>Evaluating a Bignum</vt:lpstr>
      <vt:lpstr>Functional correctness</vt:lpstr>
      <vt:lpstr>Convenient primes for modulos</vt:lpstr>
      <vt:lpstr>Convenient primes for modulos</vt:lpstr>
      <vt:lpstr>From Bignum to Curves</vt:lpstr>
      <vt:lpstr>From Bignum to Curves</vt:lpstr>
      <vt:lpstr>Modular code structure</vt:lpstr>
      <vt:lpstr>2.3 – Towards better performances for F* cryptographic code</vt:lpstr>
      <vt:lpstr>Performances</vt:lpstr>
      <vt:lpstr>New pipeline</vt:lpstr>
      <vt:lpstr>Specific memory model</vt:lpstr>
      <vt:lpstr>Proofs (in MSR Redmond)</vt:lpstr>
      <vt:lpstr>Current results and future goals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Verifying cryptography in F*</dc:title>
  <dc:creator>JK</dc:creator>
  <cp:lastModifiedBy>JK</cp:lastModifiedBy>
  <cp:revision>148</cp:revision>
  <dcterms:created xsi:type="dcterms:W3CDTF">2016-03-16T09:44:14Z</dcterms:created>
  <dcterms:modified xsi:type="dcterms:W3CDTF">2016-09-26T11:53:18Z</dcterms:modified>
</cp:coreProperties>
</file>